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53"/>
  </p:handoutMasterIdLst>
  <p:sldIdLst>
    <p:sldId id="310" r:id="rId3"/>
    <p:sldId id="257" r:id="rId4"/>
    <p:sldId id="256" r:id="rId5"/>
    <p:sldId id="258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9" r:id="rId15"/>
    <p:sldId id="271" r:id="rId16"/>
    <p:sldId id="270" r:id="rId17"/>
    <p:sldId id="272" r:id="rId18"/>
    <p:sldId id="274" r:id="rId19"/>
    <p:sldId id="275" r:id="rId20"/>
    <p:sldId id="273" r:id="rId21"/>
    <p:sldId id="276" r:id="rId22"/>
    <p:sldId id="278" r:id="rId23"/>
    <p:sldId id="279" r:id="rId24"/>
    <p:sldId id="280" r:id="rId25"/>
    <p:sldId id="277" r:id="rId26"/>
    <p:sldId id="282" r:id="rId27"/>
    <p:sldId id="284" r:id="rId28"/>
    <p:sldId id="285" r:id="rId29"/>
    <p:sldId id="283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7" r:id="rId43"/>
    <p:sldId id="300" r:id="rId44"/>
    <p:sldId id="301" r:id="rId45"/>
    <p:sldId id="302" r:id="rId46"/>
    <p:sldId id="303" r:id="rId47"/>
    <p:sldId id="299" r:id="rId48"/>
    <p:sldId id="307" r:id="rId49"/>
    <p:sldId id="304" r:id="rId50"/>
    <p:sldId id="306" r:id="rId51"/>
    <p:sldId id="311" r:id="rId52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323232"/>
    <a:srgbClr val="B2B2B2"/>
    <a:srgbClr val="202020"/>
    <a:srgbClr val="CC3300"/>
    <a:srgbClr val="CC00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291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handoutMaster" Target="handoutMasters/handoutMaster1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1249892" y="1279525"/>
            <a:ext cx="460586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true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ctrTitle"/>
          </p:nvPr>
        </p:nvSpPr>
        <p:spPr>
          <a:xfrm>
            <a:off x="1143000" y="1322990"/>
            <a:ext cx="6858000" cy="2187048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true"/>
          </p:cNvSpPr>
          <p:nvPr>
            <p:ph type="subTitle" idx="1"/>
          </p:nvPr>
        </p:nvSpPr>
        <p:spPr>
          <a:xfrm>
            <a:off x="1143000" y="3602115"/>
            <a:ext cx="6858000" cy="16557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6565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true"/>
          </p:cNvSpPr>
          <p:nvPr>
            <p:ph sz="quarter" idx="13"/>
          </p:nvPr>
        </p:nvSpPr>
        <p:spPr>
          <a:xfrm>
            <a:off x="628650" y="551555"/>
            <a:ext cx="7886700" cy="5559090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485775" y="258451"/>
            <a:ext cx="7886700" cy="1325591"/>
          </a:xfrm>
        </p:spPr>
        <p:txBody>
          <a:bodyPr anchor="ctr" anchorCtr="false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485775" y="1825664"/>
            <a:ext cx="7886700" cy="435143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623888" y="3751025"/>
            <a:ext cx="7386066" cy="811547"/>
          </a:xfrm>
        </p:spPr>
        <p:txBody>
          <a:bodyPr anchor="b">
            <a:normAutofit/>
          </a:bodyPr>
          <a:lstStyle>
            <a:lvl1pPr>
              <a:defRPr sz="400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623888" y="4610127"/>
            <a:ext cx="5491163" cy="64756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485775" y="258451"/>
            <a:ext cx="7886700" cy="1325591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sz="half" idx="1"/>
          </p:nvPr>
        </p:nvSpPr>
        <p:spPr>
          <a:xfrm>
            <a:off x="485775" y="1825664"/>
            <a:ext cx="3886200" cy="4351431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4486275" y="1825664"/>
            <a:ext cx="3886200" cy="4351431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629841" y="365133"/>
            <a:ext cx="7886700" cy="1325591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629841" y="1744998"/>
            <a:ext cx="3868340" cy="8239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629841" y="2615665"/>
            <a:ext cx="3868340" cy="357413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true"/>
          </p:cNvSpPr>
          <p:nvPr>
            <p:ph type="body" sz="quarter" idx="3"/>
          </p:nvPr>
        </p:nvSpPr>
        <p:spPr>
          <a:xfrm>
            <a:off x="4629150" y="1744998"/>
            <a:ext cx="3887391" cy="8239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true"/>
          </p:cNvSpPr>
          <p:nvPr>
            <p:ph sz="quarter" idx="4"/>
          </p:nvPr>
        </p:nvSpPr>
        <p:spPr>
          <a:xfrm>
            <a:off x="4629150" y="2615665"/>
            <a:ext cx="3887391" cy="357413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628650" y="2766278"/>
            <a:ext cx="7886700" cy="1325591"/>
          </a:xfrm>
        </p:spPr>
        <p:txBody>
          <a:bodyPr>
            <a:normAutofit/>
          </a:bodyPr>
          <a:lstStyle>
            <a:lvl1pPr algn="ctr">
              <a:defRPr sz="4805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485060" y="127003"/>
            <a:ext cx="3123900" cy="1600234"/>
          </a:xfrm>
        </p:spPr>
        <p:txBody>
          <a:bodyPr anchor="ctr" anchorCtr="false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true" noChangeAspect="true"/>
          </p:cNvSpPr>
          <p:nvPr>
            <p:ph type="pic" idx="1"/>
          </p:nvPr>
        </p:nvSpPr>
        <p:spPr>
          <a:xfrm>
            <a:off x="3888000" y="766370"/>
            <a:ext cx="4363031" cy="5094555"/>
          </a:xfrm>
        </p:spPr>
        <p:txBody>
          <a:bodyPr/>
          <a:lstStyle>
            <a:lvl1pPr marL="0" indent="0">
              <a:buNone/>
              <a:defRPr sz="3195"/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488870" y="2057444"/>
            <a:ext cx="3123900" cy="381167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6565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true"/>
          <p:cNvCxnSpPr/>
          <p:nvPr userDrawn="true"/>
        </p:nvCxnSpPr>
        <p:spPr>
          <a:xfrm>
            <a:off x="557213" y="434349"/>
            <a:ext cx="0" cy="1391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true"/>
          </p:cNvSpPr>
          <p:nvPr>
            <p:ph type="title" orient="vert"/>
          </p:nvPr>
        </p:nvSpPr>
        <p:spPr>
          <a:xfrm>
            <a:off x="7368363" y="365133"/>
            <a:ext cx="1146987" cy="5811963"/>
          </a:xfrm>
        </p:spPr>
        <p:txBody>
          <a:bodyPr vert="eaVert">
            <a:normAutofit/>
          </a:bodyPr>
          <a:lstStyle>
            <a:lvl1pPr>
              <a:defRPr sz="3595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>
          <a:xfrm>
            <a:off x="628650" y="365133"/>
            <a:ext cx="6659969" cy="5811963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true"/>
          </p:cNvSpPr>
          <p:nvPr>
            <p:ph type="title"/>
          </p:nvPr>
        </p:nvSpPr>
        <p:spPr>
          <a:xfrm>
            <a:off x="628650" y="365133"/>
            <a:ext cx="7886700" cy="1325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628650" y="1825664"/>
            <a:ext cx="7886700" cy="4351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628650" y="6356486"/>
            <a:ext cx="2057400" cy="3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3028950" y="6356486"/>
            <a:ext cx="3086100" cy="3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6457950" y="6356486"/>
            <a:ext cx="2057400" cy="36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37.xml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" Target="slide41.xml"/><Relationship Id="rId1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true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/>
              <a:t>找自己</a:t>
            </a:r>
            <a:r>
              <a:rPr lang="en-US" altLang="zh-CN"/>
              <a:t> - </a:t>
            </a:r>
            <a:r>
              <a:rPr lang="zh-CN" altLang="en-US"/>
              <a:t>作业一</a:t>
            </a:r>
            <a:endParaRPr lang="en-US" altLang="zh-CN"/>
          </a:p>
        </p:txBody>
      </p:sp>
      <p:sp>
        <p:nvSpPr>
          <p:cNvPr id="6" name="Subtitle 5"/>
          <p:cNvSpPr>
            <a:spLocks noGrp="true"/>
          </p:cNvSpPr>
          <p:nvPr>
            <p:ph type="subTitle" idx="1"/>
          </p:nvPr>
        </p:nvSpPr>
        <p:spPr/>
        <p:txBody>
          <a:bodyPr/>
          <a:p>
            <a:r>
              <a:rPr lang="zh-CN" altLang="en-US"/>
              <a:t>张盛宇</a:t>
            </a:r>
            <a:r>
              <a:rPr lang="en-US" altLang="zh-CN"/>
              <a:t>@</a:t>
            </a:r>
            <a:r>
              <a:rPr lang="zh-CN" altLang="en-US">
                <a:sym typeface="+mn-ea"/>
              </a:rPr>
              <a:t>造型实验室</a:t>
            </a:r>
            <a:endParaRPr lang="en-US" altLang="zh-CN"/>
          </a:p>
          <a:p>
            <a:r>
              <a:rPr lang="en-US" altLang="zh-CN"/>
              <a:t>2021-04-03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77.jpgIMG_0077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6408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3200">
                <a:effectLst/>
                <a:latin typeface="+mj-ea"/>
              </a:rPr>
              <a:t>蛇与象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xfczk-008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2021-01-31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炭精粉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zh-CN" altLang="x-none" sz="1800">
                <a:latin typeface="+mn-ea"/>
              </a:rPr>
              <a:t>《</a:t>
            </a:r>
            <a:r>
              <a:rPr lang="x-none" altLang="en-US" sz="1800">
                <a:latin typeface="+mn-ea"/>
              </a:rPr>
              <a:t>小王子</a:t>
            </a:r>
            <a:r>
              <a:rPr lang="zh-CN" altLang="x-none" sz="1800">
                <a:latin typeface="+mn-ea"/>
              </a:rPr>
              <a:t>》</a:t>
            </a:r>
            <a:r>
              <a:rPr lang="x-none" altLang="en-US" sz="1800">
                <a:latin typeface="+mn-ea"/>
              </a:rPr>
              <a:t> 里讲了蛇吞大象的故事，我没有任何想法，只是想画出来。</a:t>
            </a:r>
            <a:endParaRPr lang="x-none" altLang="en-US" sz="18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2020-02-23 追记</a:t>
            </a:r>
            <a:endParaRPr lang="x-none" altLang="en-US" sz="18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   之后我去网上查了这个故事的寓意，我并非没有按照自己的期望长大。</a:t>
            </a:r>
            <a:endParaRPr lang="x-none" altLang="en-US" sz="18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   可我忽略了一些其他的事情，这很讽刺。</a:t>
            </a:r>
            <a:endParaRPr lang="x-none" altLang="en-US" sz="1800">
              <a:latin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099.jpgIMG_0099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143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愤怒的释放</a:t>
            </a:r>
            <a:br>
              <a:rPr lang="x-none" altLang="en-US" sz="2800">
                <a:effectLst/>
                <a:latin typeface="+mj-ea"/>
              </a:rPr>
            </a:b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-58420" y="1228725"/>
            <a:ext cx="5120640" cy="5554345"/>
          </a:xfrm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xfczk-009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2021-02-01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马克笔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endParaRPr lang="x-none" altLang="en-US" sz="18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sz="1800">
                <a:latin typeface="Iosevka" panose="02000609030000000004" charset="0"/>
                <a:ea typeface="+mj-ea"/>
                <a:cs typeface="Iosevka" panose="02000609030000000004" charset="0"/>
              </a:rPr>
              <a:t>本意上这张画是作为马克笔的试作</a:t>
            </a:r>
            <a:r>
              <a:rPr lang="zh-CN" altLang="x-none" sz="1800">
                <a:latin typeface="Iosevka" panose="02000609030000000004" charset="0"/>
                <a:ea typeface="+mj-ea"/>
                <a:cs typeface="Iosevka" panose="02000609030000000004" charset="0"/>
              </a:rPr>
              <a:t>，</a:t>
            </a:r>
            <a:endParaRPr lang="x-none" altLang="en-US" sz="18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sz="1800">
                <a:latin typeface="Iosevka" panose="02000609030000000004" charset="0"/>
                <a:ea typeface="+mj-ea"/>
                <a:cs typeface="Iosevka" panose="02000609030000000004" charset="0"/>
              </a:rPr>
              <a:t>但到了画的时候我充满了愤怒。</a:t>
            </a:r>
            <a:endParaRPr lang="x-none" altLang="en-US" sz="18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endParaRPr lang="x-none" altLang="en-US" sz="18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i="1">
                <a:solidFill>
                  <a:srgbClr val="323232"/>
                </a:solidFill>
                <a:latin typeface="Iosevka" panose="02000609030000000004" charset="0"/>
                <a:ea typeface="+mj-ea"/>
                <a:cs typeface="Iosevka" panose="02000609030000000004" charset="0"/>
              </a:rPr>
              <a:t>我的愤怒从哪里來？我的敌人在哪里？</a:t>
            </a:r>
            <a:endParaRPr lang="x-none" altLang="en-US" i="1">
              <a:solidFill>
                <a:srgbClr val="323232"/>
              </a:solidFill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i="1">
                <a:solidFill>
                  <a:srgbClr val="323232"/>
                </a:solidFill>
                <a:latin typeface="Iosevka" panose="02000609030000000004" charset="0"/>
                <a:ea typeface="+mj-ea"/>
                <a:cs typeface="Iosevka" panose="02000609030000000004" charset="0"/>
              </a:rPr>
              <a:t>没有敌人，就倒戈相向，把无名的愤怒泼向</a:t>
            </a:r>
            <a:r>
              <a:rPr lang="x-none" altLang="en-US" i="1">
                <a:solidFill>
                  <a:srgbClr val="C00000"/>
                </a:solidFill>
                <a:latin typeface="Iosevka" panose="02000609030000000004" charset="0"/>
                <a:ea typeface="+mj-ea"/>
                <a:cs typeface="Iosevka" panose="02000609030000000004" charset="0"/>
              </a:rPr>
              <a:t>恋人</a:t>
            </a:r>
            <a:endParaRPr lang="x-none" altLang="en-US" i="1">
              <a:solidFill>
                <a:srgbClr val="FF0000"/>
              </a:solidFill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i="1">
                <a:solidFill>
                  <a:srgbClr val="323232"/>
                </a:solidFill>
                <a:latin typeface="Iosevka" panose="02000609030000000004" charset="0"/>
                <a:ea typeface="+mj-ea"/>
                <a:cs typeface="Iosevka" panose="02000609030000000004" charset="0"/>
              </a:rPr>
              <a:t>用冰冷的语言点起火，用温热的血助这场闹</a:t>
            </a:r>
            <a:r>
              <a:rPr lang="x-none" altLang="en-US" i="1">
                <a:solidFill>
                  <a:srgbClr val="C00000"/>
                </a:solidFill>
                <a:latin typeface="Iosevka" panose="02000609030000000004" charset="0"/>
                <a:ea typeface="+mj-ea"/>
                <a:cs typeface="Iosevka" panose="02000609030000000004" charset="0"/>
              </a:rPr>
              <a:t>剧达到高潮</a:t>
            </a:r>
            <a:endParaRPr lang="x-none" altLang="en-US" i="1">
              <a:solidFill>
                <a:srgbClr val="C00000"/>
              </a:solidFill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i="1">
                <a:solidFill>
                  <a:srgbClr val="323232"/>
                </a:solidFill>
                <a:latin typeface="Iosevka" panose="02000609030000000004" charset="0"/>
                <a:ea typeface="+mj-ea"/>
                <a:cs typeface="Iosevka" panose="02000609030000000004" charset="0"/>
              </a:rPr>
              <a:t>等她蜷在角落，等我用胜利的姿态和血淋淋</a:t>
            </a:r>
            <a:r>
              <a:rPr lang="x-none" altLang="en-US" i="1">
                <a:solidFill>
                  <a:srgbClr val="C00000"/>
                </a:solidFill>
                <a:latin typeface="Iosevka" panose="02000609030000000004" charset="0"/>
                <a:ea typeface="+mj-ea"/>
                <a:cs typeface="Iosevka" panose="02000609030000000004" charset="0"/>
              </a:rPr>
              <a:t>的手</a:t>
            </a:r>
            <a:endParaRPr lang="x-none" altLang="en-US" i="1">
              <a:solidFill>
                <a:srgbClr val="C00000"/>
              </a:solidFill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i="1">
                <a:solidFill>
                  <a:srgbClr val="323232"/>
                </a:solidFill>
                <a:latin typeface="Iosevka" panose="02000609030000000004" charset="0"/>
                <a:ea typeface="+mj-ea"/>
                <a:cs typeface="Iosevka" panose="02000609030000000004" charset="0"/>
              </a:rPr>
              <a:t>深情的一拥，把帷幕拉下</a:t>
            </a:r>
            <a:endParaRPr lang="x-none" altLang="en-US" i="1">
              <a:solidFill>
                <a:srgbClr val="323232"/>
              </a:solidFill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78.jpgIMG_0078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6408"/>
            <a:ext cx="6845300" cy="5133975"/>
          </a:xfrm>
          <a:prstGeom prst="rect">
            <a:avLst/>
          </a:prstGeom>
        </p:spPr>
      </p:pic>
      <p:sp>
        <p:nvSpPr>
          <p:cNvPr id="8" name="Title 7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>
                <a:effectLst/>
                <a:latin typeface="+mj-ea"/>
              </a:rPr>
              <a:t>下雪的 768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xfczk-010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2021-02-04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炭精粉 色粉笔</a:t>
            </a:r>
            <a:br>
              <a:rPr lang="x-none" altLang="en-US" sz="1400" b="0">
                <a:latin typeface="+mn-ea"/>
              </a:rPr>
            </a:br>
            <a:endParaRPr lang="x-none" altLang="en-US" sz="1400" b="0">
              <a:latin typeface="+mn-ea"/>
            </a:endParaRPr>
          </a:p>
        </p:txBody>
      </p:sp>
      <p:sp>
        <p:nvSpPr>
          <p:cNvPr id="9" name="Text Placeholder 8"/>
          <p:cNvSpPr>
            <a:spLocks noGrp="true"/>
          </p:cNvSpPr>
          <p:nvPr>
            <p:ph type="body" sz="half" idx="2"/>
          </p:nvPr>
        </p:nvSpPr>
        <p:spPr>
          <a:xfrm>
            <a:off x="57150" y="-15240"/>
            <a:ext cx="9094470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这应该是第一张用碳粉画的完整夜景。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2019 年 11 月 29 日，我还在 768 上班，那天应该是周五下班，和同事准备出门吃饭。天上扬着小雪，只有灯照到的地方才能看到它们簌簌地落下。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那时我的脑子里还没有辞职的念头，工作日的脑子装着代码和工单，只有周末才能假扮艺术家。每天夜里都有孤独的时候，醒来又是健全的一个人。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现在的燕郊也下雪，脑子里是光和影子，看不懂的形体的和可爱的人儿。我好像可以自诩艺术家，但无法称之为人了。每天要吃一大把的</a:t>
            </a:r>
            <a:r>
              <a:rPr lang="x-none" altLang="en-US" sz="1400">
                <a:solidFill>
                  <a:schemeClr val="tx1"/>
                </a:solidFill>
                <a:latin typeface="+mn-ea"/>
              </a:rPr>
              <a:t>药，</a:t>
            </a:r>
            <a:r>
              <a:rPr lang="x-none" altLang="en-US" sz="1400">
                <a:solidFill>
                  <a:schemeClr val="bg1"/>
                </a:solidFill>
                <a:latin typeface="+mn-ea"/>
              </a:rPr>
              <a:t>醒来和不醒来没有区别。</a:t>
            </a:r>
            <a:endParaRPr lang="x-none" altLang="en-US" sz="1400">
              <a:solidFill>
                <a:schemeClr val="bg1"/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可爱的人儿将要离开。被她</a:t>
            </a:r>
            <a:r>
              <a:rPr lang="x-none" altLang="en-US" sz="1400">
                <a:solidFill>
                  <a:schemeClr val="bg1"/>
                </a:solidFill>
                <a:latin typeface="+mn-ea"/>
              </a:rPr>
              <a:t>驱走的孤独像黑暗一样蔓延回来，而此刻的我还一无所知。</a:t>
            </a:r>
            <a:endParaRPr lang="x-none" altLang="en-US" sz="140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0.jpgIMG_0100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143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154305" y="127000"/>
            <a:ext cx="3817620" cy="1600200"/>
          </a:xfrm>
        </p:spPr>
        <p:txBody>
          <a:bodyPr/>
          <a:p>
            <a:pPr algn="ctr"/>
            <a:r>
              <a:rPr lang="x-none" altLang="en-US" sz="2800">
                <a:effectLst/>
                <a:latin typeface="+mj-ea"/>
              </a:rPr>
              <a:t>一种玫瑰标本及其制备工艺</a:t>
            </a:r>
            <a:br>
              <a:rPr lang="x-none" altLang="en-US" sz="2800">
                <a:effectLst/>
                <a:latin typeface="+mj-ea"/>
              </a:rPr>
            </a:b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25400" y="1228725"/>
            <a:ext cx="4053840" cy="5554345"/>
          </a:xfrm>
        </p:spPr>
        <p:txBody>
          <a:bodyPr>
            <a:normAutofit fontScale="9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xfczk-011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2021-02-10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60000"/>
              </a:lnSpc>
            </a:pPr>
            <a:r>
              <a:rPr lang="x-none" altLang="en-US">
                <a:latin typeface="Iosevka" panose="02000609030000000004" charset="0"/>
                <a:ea typeface="+mj-ea"/>
                <a:cs typeface="Iosevka" panose="02000609030000000004" charset="0"/>
              </a:rPr>
              <a:t>失恋了，因为我的错。</a:t>
            </a:r>
            <a:endParaRPr lang="x-none" altLang="en-US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60000"/>
              </a:lnSpc>
            </a:pPr>
            <a:r>
              <a:rPr lang="x-none" altLang="en-US">
                <a:latin typeface="Iosevka" panose="02000609030000000004" charset="0"/>
                <a:ea typeface="+mj-ea"/>
                <a:cs typeface="Iosevka" panose="02000609030000000004" charset="0"/>
              </a:rPr>
              <a:t>失去的瞬间像是你沿着光滑的藤蔓摸索，一路走过去，和往常一样伸手却摸了个空。</a:t>
            </a:r>
            <a:endParaRPr lang="x-none" altLang="en-US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60000"/>
              </a:lnSpc>
            </a:pPr>
            <a:r>
              <a:rPr lang="x-none" altLang="en-US">
                <a:latin typeface="Iosevka" panose="02000609030000000004" charset="0"/>
                <a:ea typeface="+mj-ea"/>
                <a:cs typeface="Iosevka" panose="02000609030000000004" charset="0"/>
              </a:rPr>
              <a:t>一段感情是什么样子的呢？我们说「一朵玫瑰是好看的」的时候，其实是说「玫瑰现在的样子是好看的」。完整的玫瑰是什么样子的？摸过的那段藤蔓是我走过的足迹的形状，完整的玫瑰是玫瑰从破土而出到零落成泥的形状。枝桠们在空间里扭动着向上，在时间里慢慢成熟，衰老，凋亡。在这时间与空间里玫瑰划过的痕迹，就是问题的答案吧。</a:t>
            </a:r>
            <a:endParaRPr lang="x-none" altLang="en-US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79.jpgIMG_0079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6408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4000">
                <a:effectLst/>
                <a:latin typeface="+mj-ea"/>
              </a:rPr>
              <a:t>白日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xfczk-012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2021-02-14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色粉笔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我不知道我要画什么，我只觉得自己该画画了。画的时候正好在放 King Gnu 的《白日》，那就这样吧。</a:t>
            </a:r>
            <a:endParaRPr lang="x-none" altLang="en-US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   </a:t>
            </a:r>
            <a:r>
              <a:rPr lang="x-none" altLang="en-US" sz="1400" i="1">
                <a:latin typeface="+mn-ea"/>
              </a:rPr>
              <a:t>「後悔ばかりの人生だ/真是段净是后悔的人生」</a:t>
            </a:r>
            <a:endParaRPr lang="x-none" altLang="en-US" sz="1400" i="1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我的脑后伸出千百只木僵的手，一只手是一个挽回的理由，有的没有力气，在黑暗里前进一会就会朽坏；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有的不够正确，被我自己扯断了根；有的反过来攻击我，要在流泪的眼睛下画一张呲牙的嘴；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还有的，一只又一只地扭断其他的手，自诩理性的骑士。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我还是什么都不知道，只知</a:t>
            </a:r>
            <a:r>
              <a:rPr lang="x-none" altLang="en-US" sz="1400">
                <a:solidFill>
                  <a:schemeClr val="bg1"/>
                </a:solidFill>
                <a:latin typeface="+mn-ea"/>
              </a:rPr>
              <a:t>道粗糙的卡纸很适合画色粉。</a:t>
            </a:r>
            <a:endParaRPr lang="x-none" altLang="en-US" sz="140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1.jpgIMG_0101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善的异见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-60960" y="1228725"/>
            <a:ext cx="4032250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xfczk-013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2021-02-17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D:「天气好冷，我们把不用的围巾送给拾荒的老婆婆吧。」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G:「洗干净放在垃圾桶旁边就好了。」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D:「亲手送给老婆婆，不是能让她感受到更多的温暖吗？」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G:「你又不是老婆婆，怎么知道老婆婆需要你这么做呢？」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为什么呢，同样是从善出发的行动，为什么那么截然不同？。我应该选择哪种呢？我的善是错吗？我还有更多选择吗？边界在哪里？什么都不做就对了吗？我该如何驳倒她？驳倒她我的善就是绝对正确的了吗？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于是我举起了手里的武器战斗，为了将我的善放在高地。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2.jpgIMG_0102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154940" y="127000"/>
            <a:ext cx="3454400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</a:rPr>
              <a:t>被神降罚的无神论者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26035" y="1228725"/>
            <a:ext cx="394525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xfczk-014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2021-02-19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铅笔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我发自心底觉得信奉神是一件偷懒的事情。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无神论者踏出了神的领域，把自己暴露在无所依凭的物质世界里。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本来决定论尚可作为慰藉，这样的慰藉有什么用呢？我们不是生活在真空中，周围没有光滑的平面和</a:t>
            </a:r>
            <a:r>
              <a:rPr lang="zh-CN" altLang="x-none" sz="1400">
                <a:latin typeface="Iosevka" panose="02000609030000000004" charset="0"/>
                <a:ea typeface="+mj-ea"/>
                <a:cs typeface="Iosevka" panose="02000609030000000004" charset="0"/>
              </a:rPr>
              <a:t>和不形变的</a:t>
            </a: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刚体，后来这样理想化的慰藉也被推翻。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当伤痛降临的时候，我看不到敌人，周围找不到任何可以怪罪的客体。这些伤痛到底又是从哪里来的啊？是我自己吗？是被我伤害的人吗？除了把它归咎那个不存在的神，我没有任何办法了。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3.jpgIMG_0103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我的敌人在哪里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xfczk-015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2021-03-03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水彩、铅笔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我一生都无法遇见我的敌人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正如我一生都不会真正地活着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我在等待着的我的敌人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不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不必等待我的敌人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他们时时刻刻都在侵犯着我们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我的指甲 牙齿 手脚甚至头发都无法反抗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我的指甲 牙齿 手脚甚至头发就是我的敌人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               -- 《亡念のザムド》改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80.jpgIMG_0080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6408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zh-CN" altLang="x-none" sz="4000">
                <a:effectLst/>
                <a:latin typeface="+mj-ea"/>
              </a:rPr>
              <a:t>人群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xfczk-016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2021-03-03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x-none" altLang="en-US" sz="18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x-none" altLang="en-US" sz="18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全向十字路口拥挤的人群。</a:t>
            </a:r>
            <a:endParaRPr lang="x-none" altLang="en-US" sz="1800">
              <a:latin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Picture Placeholder 6" descr="/home/la/zhaozjij/IMG_0116.jpgIMG_0116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闲敲棋子落灯花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xfczk-017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2021-03-03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炭精粉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 algn="ctr">
              <a:lnSpc>
                <a:spcPct val="80000"/>
              </a:lnSpc>
            </a:pPr>
            <a:r>
              <a:rPr lang="en-US" altLang="x-none" sz="1400">
                <a:latin typeface="Iosevka" panose="02000609030000000004" charset="0"/>
                <a:ea typeface="+mj-ea"/>
                <a:cs typeface="Iosevka" panose="02000609030000000004" charset="0"/>
              </a:rPr>
              <a:t>-</a:t>
            </a:r>
            <a:endParaRPr lang="en-US" altLang="x-none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树脂石膏像</a:t>
            </a:r>
            <a:endParaRPr lang="x-none" altLang="en-US" sz="2800">
              <a:effectLst/>
              <a:latin typeface="+mj-ea"/>
            </a:endParaRPr>
          </a:p>
        </p:txBody>
      </p:sp>
      <p:pic>
        <p:nvPicPr>
          <p:cNvPr id="7" name="Picture Placeholder 6" descr="IMG_0069"/>
          <p:cNvPicPr>
            <a:picLocks noChangeAspect="true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3970655" y="-12065"/>
            <a:ext cx="5163185" cy="6884670"/>
          </a:xfrm>
          <a:prstGeom prst="rect">
            <a:avLst/>
          </a:prstGeom>
        </p:spPr>
      </p:pic>
      <p:sp>
        <p:nvSpPr>
          <p:cNvPr id="6" name="Text Placeholder 5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xfczk-000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2020-12-28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用水彩画色层的尝试，结果上看没有很成功。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一个原因是因为水彩的透明特性，需要由浅到深进行，以往画的铅笔、碳粉都是由深到浅的，并没有很好的适应。除开不适应，由浅到深就意味着「先亮部，后暗部」，只画了亮部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是很难看出光感的，不利于下一步的找形。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.. note:: 很难看出光感不意味着没有，把亮部形状画准了其实也是会有, 只是视觉感受上没有那么强。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另外一个原因是笔和水，在 32K 上用 2 号的达芬奇 814 还是嫌大，就自己的感受，这种法式水彩笔也不适合用来画精确的形。另，我对水份的控制依然没有什么经验，回头想的画，这种画的用水应该也比较单纯：平涂为主，边缘线（指不同色层之间的分界）可以偏硬。从亮到暗水量慢慢减少，既能增强覆盖力也能防止把下层的颜色晕开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81.jpgIMG_0081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6408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1800">
                <a:effectLst/>
                <a:latin typeface="+mj-ea"/>
              </a:rPr>
              <a:t>度洛西汀戒断反应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xfczk-018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2021-03-04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色粉笔、水彩、铅笔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前些日子河北封城，没办法去北京复诊，一度以为网购发达没有什么买不到，等药盒见底了才发现快递也很难进城，于是有幸体验了一下度洛西汀的戒断反应。</a:t>
            </a:r>
            <a:endParaRPr lang="x-none" altLang="en-US" sz="16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600" i="1">
                <a:latin typeface="+mn-ea"/>
              </a:rPr>
              <a:t>   还可以摇摇晃晃地行动，时不时有余震从遥远的地方传来</a:t>
            </a:r>
            <a:endParaRPr lang="x-none" altLang="en-US" sz="1600" i="1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600" i="1">
                <a:latin typeface="+mn-ea"/>
              </a:rPr>
              <a:t>   我的头颅在星河里搅拌溶化，哪里是河面呢？看不到我倾慕的倒影</a:t>
            </a:r>
            <a:endParaRPr lang="x-none" altLang="en-US" sz="1600" i="1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600" i="1">
                <a:latin typeface="+mn-ea"/>
              </a:rPr>
              <a:t>   每一颗星星都好像闪烁着冰冷的光，只有我知道它们在燃烧</a:t>
            </a:r>
            <a:endParaRPr lang="x-none" altLang="en-US" sz="1600" i="1">
              <a:latin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82.jpgIMG_0082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>
                <a:effectLst/>
                <a:latin typeface="+mj-ea"/>
              </a:rPr>
              <a:t>历代帝王庙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xfczk-019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2021-03-06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br>
              <a:rPr lang="x-none" altLang="en-US" sz="1400" b="0">
                <a:latin typeface="+mn-ea"/>
              </a:rPr>
            </a:br>
            <a:endParaRPr lang="x-none" altLang="en-US" sz="1400" b="0">
              <a:latin typeface="+mn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endParaRPr lang="x-none" altLang="en-US" sz="18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在历代帝王庙的写生，忘记带颜料了所以只能用颜料盘里的余色。</a:t>
            </a:r>
            <a:endParaRPr lang="x-none" altLang="en-US" sz="18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阴天的天光可以认为是垂直向下的光源；树冠是由大小不一的有色卡纸裹起来的。</a:t>
            </a:r>
            <a:endParaRPr lang="x-none" altLang="en-US" sz="1800">
              <a:latin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83.jpgIMG_0083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2000">
                <a:effectLst/>
                <a:latin typeface="+mj-ea"/>
              </a:rPr>
              <a:t>陆先生的咨询室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xfczk-020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2021-03-09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陆先生的咨询室很冷，疫情严重，他没有让我摘下口罩。我们隔着两层无纺布说话。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他的言语也是冷的，没有表情，偶尔说出一两个完整的句子，偶尔停顿一下在本子上记录。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我的话不是，它们从温热的嘴巴流淌出来，再慢慢地被空气冷却，我以为陆会做些什么。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没有，我的言语多到流到他脚下，他还是什么都没有做。他好像在很高的地方。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我以为他会倒一些东西给我。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没有，我们好像组不成连通</a:t>
            </a:r>
            <a:r>
              <a:rPr lang="x-none" altLang="en-US" sz="1400">
                <a:solidFill>
                  <a:schemeClr val="bg1"/>
                </a:solidFill>
                <a:latin typeface="+mn-ea"/>
              </a:rPr>
              <a:t>器，我还是不停地说，直到嘴巴干涸，换了眼睛来做温热的地方。</a:t>
            </a:r>
            <a:endParaRPr lang="x-none" altLang="en-US" sz="1400">
              <a:solidFill>
                <a:schemeClr val="accent1"/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回去吧。</a:t>
            </a:r>
            <a:endParaRPr lang="x-none" altLang="en-US" sz="1400">
              <a:latin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4.jpgIMG_0104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52070" y="127000"/>
            <a:ext cx="3557270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</a:rPr>
              <a:t>赶在落叶木发芽之前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fontScale="90000" lnSpcReduction="1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xfczk-021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2021-03-10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一直很想写生卧室窗前那棵树，冬天的时候树冠是光秃秃的，往不同方向伸展的的枝干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在天光的照射下呈现出迷人的光影，如今已经是早春，再不画就来不及了。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 marL="285750" indent="-285750">
              <a:lnSpc>
                <a:spcPct val="90000"/>
              </a:lnSpc>
              <a:buFont typeface="Arial" panose="02080604020202020204" pitchFamily="34" charset="0"/>
              <a:buChar char="•"/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骨干枝从树干的末端放射状地往 **上** 生长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 marL="285750" indent="-285750">
              <a:lnSpc>
                <a:spcPct val="90000"/>
              </a:lnSpc>
              <a:buFont typeface="Arial" panose="02080604020202020204" pitchFamily="34" charset="0"/>
              <a:buChar char="•"/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其他的树枝从骨干枝出往 **各个方向** 生长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 marL="285750" indent="-285750">
              <a:lnSpc>
                <a:spcPct val="90000"/>
              </a:lnSpc>
              <a:buFont typeface="Arial" panose="02080604020202020204" pitchFamily="34" charset="0"/>
              <a:buChar char="•"/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同样是放射状，其他树枝在水平方向上的生长往往旺盛一些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 marL="285750" indent="-285750">
              <a:lnSpc>
                <a:spcPct val="90000"/>
              </a:lnSpc>
              <a:buFont typeface="Arial" panose="02080604020202020204" pitchFamily="34" charset="0"/>
              <a:buChar char="•"/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对于这棵树，任何方向上的树枝的总有向上的趋势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 marL="285750" indent="-285750">
              <a:lnSpc>
                <a:spcPct val="90000"/>
              </a:lnSpc>
              <a:buFont typeface="Arial" panose="02080604020202020204" pitchFamily="34" charset="0"/>
              <a:buChar char="•"/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树干的末梢所在的面形成了一个空间上的椭球体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回到画面上来，要画出这个椭球体而非勾画树冠的轮廓，枝干的方向体现为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不同亮暗面的大小不同，时刻注意正在画的树枝处于那个方向。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对于过细的末梢可以不画亮暗面，注意调整椭球体受光面背光面不同深浅的末梢的比例即可。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5.jpgIMG_0105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大约致死量以下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xfczk-022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2021-03-11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>
                <a:latin typeface="Iosevka" panose="02000609030000000004" charset="0"/>
                <a:ea typeface="+mj-ea"/>
                <a:cs typeface="Iosevka" panose="02000609030000000004" charset="0"/>
              </a:rPr>
              <a:t>   近来影响心境的事情和以前比并不见少，但我的反应已经平淡很多了。可能要感谢碳酸锂，也可能要感谢苦难。</a:t>
            </a:r>
            <a:endParaRPr lang="x-none" altLang="en-US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>
                <a:latin typeface="Iosevka" panose="02000609030000000004" charset="0"/>
                <a:ea typeface="+mj-ea"/>
                <a:cs typeface="Iosevka" panose="02000609030000000004" charset="0"/>
              </a:rPr>
              <a:t>如果把以前的痛苦量比做坠崖，现在的量大概是蹦极，可能绳子不太牢固的那种。</a:t>
            </a:r>
            <a:endParaRPr lang="x-none" altLang="en-US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84.jpgIMG_0084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8" name="Title 7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3600">
                <a:effectLst/>
                <a:latin typeface="+mj-ea"/>
              </a:rPr>
              <a:t>对视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:id: xfczk-023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2021-03-14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9" name="Text Placeholder 8"/>
          <p:cNvSpPr>
            <a:spLocks noGrp="true"/>
          </p:cNvSpPr>
          <p:nvPr>
            <p:ph type="body" sz="half" idx="2"/>
          </p:nvPr>
        </p:nvSpPr>
        <p:spPr>
          <a:xfrm>
            <a:off x="9969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x-none" altLang="en-US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x-none" altLang="en-US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2000">
                <a:latin typeface="+mn-ea"/>
              </a:rPr>
              <a:t>我的目光没有地方可以安放，只好看着自己。</a:t>
            </a:r>
            <a:endParaRPr lang="x-none" altLang="en-US" sz="2000">
              <a:latin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33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5" descr="/home/la/zhaozjij/IMG_0085.jpgIMG_0085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 fontScale="90000"/>
          </a:bodyPr>
          <a:p>
            <a:r>
              <a:rPr lang="zh-CN" altLang="x-none" sz="19900">
                <a:effectLst/>
                <a:latin typeface="+mj-ea"/>
              </a:rPr>
              <a:t>爱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  <a:sym typeface="+mn-ea"/>
              </a:rPr>
              <a:t>:id: xfczk-001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  <a:sym typeface="+mn-ea"/>
              </a:rPr>
              <a:t>:date: 2021-01-03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  <a:sym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  <a:sym typeface="+mn-ea"/>
              </a:rPr>
              <a:t>:medium: 水彩</a:t>
            </a:r>
            <a:endParaRPr lang="x-none" altLang="en-US" sz="1400" b="0">
              <a:effectLst/>
              <a:latin typeface="+mj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zh-CN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zh-CN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sz="2000">
                <a:latin typeface="+mn-ea"/>
              </a:rPr>
              <a:t>是什么呢？</a:t>
            </a:r>
            <a:endParaRPr lang="zh-CN" sz="2000">
              <a:latin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6.jpgIMG_0106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铺橄榄绿布的铁柜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xfczk-025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2021-03-16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橄榄绿色粉、炭精粉、白色粉笔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endParaRPr lang="x-none" altLang="en-US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>
                <a:latin typeface="Iosevka" panose="02000609030000000004" charset="0"/>
                <a:ea typeface="+mj-ea"/>
                <a:cs typeface="Iosevka" panose="02000609030000000004" charset="0"/>
              </a:rPr>
              <a:t>很久没画色粉，是失败的尝试，灰色的卡纸限制了我能用的色域，软的纸面也让颜色的调节变得困难。</a:t>
            </a:r>
            <a:endParaRPr lang="x-none" altLang="en-US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33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5" descr="/home/la/zhaozjij/IMG_0086.jpgIMG_0086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zh-CN" altLang="x-none" sz="16600">
                <a:effectLst/>
                <a:latin typeface="+mj-ea"/>
              </a:rPr>
              <a:t>恨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xfczk-026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2021-03-16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br>
              <a:rPr lang="x-none" altLang="en-US" sz="1400" b="0">
                <a:latin typeface="+mn-ea"/>
              </a:rPr>
            </a:b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zh-CN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sz="2000">
                <a:latin typeface="+mn-ea"/>
              </a:rPr>
              <a:t>是什么呢？</a:t>
            </a:r>
            <a:endParaRPr lang="zh-CN" sz="2000">
              <a:latin typeface="+mn-ea"/>
            </a:endParaRPr>
          </a:p>
        </p:txBody>
      </p:sp>
      <p:sp>
        <p:nvSpPr>
          <p:cNvPr id="9" name="Title 2"/>
          <p:cNvSpPr>
            <a:spLocks noGrp="true"/>
          </p:cNvSpPr>
          <p:nvPr/>
        </p:nvSpPr>
        <p:spPr>
          <a:xfrm>
            <a:off x="180975" y="795655"/>
            <a:ext cx="2169160" cy="5135880"/>
          </a:xfrm>
          <a:prstGeom prst="rect">
            <a:avLst/>
          </a:prstGeom>
        </p:spPr>
        <p:txBody>
          <a:bodyPr vert="horz" lIns="91440" tIns="45720" rIns="91440" bIns="45720" rtlCol="0" anchor="ctr" anchorCtr="false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sz="16600">
                <a:solidFill>
                  <a:schemeClr val="bg1">
                    <a:alpha val="39000"/>
                  </a:schemeClr>
                </a:solidFill>
                <a:effectLst/>
                <a:latin typeface="+mj-ea"/>
              </a:rPr>
              <a:t>爱</a:t>
            </a:r>
            <a:endParaRPr lang="zh-CN" sz="16600" b="0">
              <a:solidFill>
                <a:schemeClr val="bg1">
                  <a:alpha val="39000"/>
                </a:schemeClr>
              </a:solidFill>
              <a:effectLst/>
              <a:latin typeface="+mj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87.jpgIMG_0087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8" name="Title 7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3600">
                <a:effectLst/>
                <a:latin typeface="+mj-ea"/>
              </a:rPr>
              <a:t>时间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xfczk-027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2021-03-16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br>
              <a:rPr lang="x-none" altLang="en-US" sz="1400" b="0">
                <a:latin typeface="+mn-ea"/>
              </a:rPr>
            </a:br>
            <a:endParaRPr lang="x-none" altLang="en-US" sz="1400" b="0">
              <a:effectLst/>
              <a:latin typeface="+mj-ea"/>
            </a:endParaRPr>
          </a:p>
        </p:txBody>
      </p:sp>
      <p:sp>
        <p:nvSpPr>
          <p:cNvPr id="9" name="Text Placeholder 8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x-none" altLang="en-US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x-none" altLang="en-US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2000">
                <a:latin typeface="+mn-ea"/>
              </a:rPr>
              <a:t>如果有人能观测时间的话，在它看来我们都是拖着长长尾巴的「生物」吧。</a:t>
            </a:r>
            <a:endParaRPr lang="x-none" altLang="en-US" sz="2000">
              <a:latin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3200">
                <a:effectLst/>
                <a:latin typeface="+mj-ea"/>
              </a:rPr>
              <a:t>单色静物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  <a:sym typeface="+mn-ea"/>
              </a:rPr>
              <a:t>:id: xfczk-001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  <a:sym typeface="+mn-ea"/>
              </a:rPr>
              <a:t>:date: 2021-01-03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  <a:sym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  <a:sym typeface="+mn-ea"/>
              </a:rPr>
              <a:t>:medium: 水彩</a:t>
            </a:r>
            <a:endParaRPr lang="x-none" altLang="en-US" sz="1400" b="0">
              <a:effectLst/>
              <a:latin typeface="+mj-ea"/>
            </a:endParaRPr>
          </a:p>
        </p:txBody>
      </p:sp>
      <p:pic>
        <p:nvPicPr>
          <p:cNvPr id="6" name="Content Placeholder 5" descr="IMG_0070"/>
          <p:cNvPicPr>
            <a:picLocks noChangeAspect="true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04415" y="1736090"/>
            <a:ext cx="6847205" cy="5135880"/>
          </a:xfrm>
          <a:prstGeom prst="rect">
            <a:avLst/>
          </a:prstGeom>
        </p:spPr>
      </p:pic>
      <p:sp>
        <p:nvSpPr>
          <p:cNvPr id="7" name="Text Placeholder 6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用水彩画色层的另一个小尝试。原画是在蔓纯老师画室的一张小场景 的过程四平八稳，但光感比上一张还差了。细看画，最有空间感的地方在罐口，影响光感的因素首先是暗部形状，其次是色度，口的形状是对的，色度不够但也还行，其他地方就都做得不好：因为是从另一张画制过来的，暗部形状就更不准确了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关于色度</a:t>
            </a:r>
            <a:r>
              <a:rPr lang="en-US" altLang="x-none" sz="1400">
                <a:latin typeface="+mn-ea"/>
              </a:rPr>
              <a:t>: </a:t>
            </a:r>
            <a:r>
              <a:rPr lang="x-none" altLang="en-US" sz="1400">
                <a:latin typeface="+mn-ea"/>
              </a:rPr>
              <a:t>在铅笔和碳粉练习里我们用逐步加深的方法来感受最佳的色度，但水彩不好叠加，很难这么做。更基础的问题是：很难两次调出一模一样的颜色，没有经验的人甚至无法画出均匀的单个色层。一个想法是用媒介剂调出多个浓度的颜料，编号储存，对每个色层规划要用的颜色。但注意：色层之间的色距随着物象本身和光照程度变化 ，固定色距的几种号数没有办法体现出最佳的色距。此时应当适当加水，调整色距。不着急先画上去，可以随便画个正方体感受一下是否对了。</a:t>
            </a:r>
            <a:endParaRPr lang="x-none" altLang="en-US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88.jpgIMG_0088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3600">
                <a:effectLst/>
                <a:latin typeface="+mj-ea"/>
              </a:rPr>
              <a:t>阵痛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xfczk-028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2021-03-17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x-none" altLang="en-US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x-none" altLang="en-US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2000">
                <a:latin typeface="+mn-ea"/>
              </a:rPr>
              <a:t>从这里移动到未来还需要克服一些疼痛。</a:t>
            </a:r>
            <a:endParaRPr lang="x-none" altLang="en-US" sz="2000">
              <a:latin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89.jpgIMG_0089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2800">
                <a:effectLst/>
                <a:latin typeface="+mj-ea"/>
              </a:rPr>
              <a:t>情绪委托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xfczk-029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2021-03-18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x-none" altLang="en-US" sz="18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我搞不清楚什么时候应该开心，什么时候应该难过。</a:t>
            </a:r>
            <a:endParaRPr lang="x-none" altLang="en-US" sz="18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可不可以都交给你？</a:t>
            </a:r>
            <a:endParaRPr lang="x-none" altLang="en-US" sz="1800">
              <a:latin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90.jpgIMG_0090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br>
              <a:rPr lang="x-none" altLang="en-US" sz="3200">
                <a:effectLst/>
                <a:latin typeface="+mj-ea"/>
              </a:rPr>
            </a:br>
            <a:r>
              <a:rPr lang="x-none" altLang="en-US" sz="3200">
                <a:effectLst/>
                <a:latin typeface="+mj-ea"/>
              </a:rPr>
              <a:t>怀疑论者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xfczk-030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2021-03-19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br>
              <a:rPr lang="x-none" altLang="en-US" sz="1400" b="0">
                <a:latin typeface="+mn-ea"/>
              </a:rPr>
            </a:b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x-none" altLang="en-US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2000">
                <a:latin typeface="+mn-ea"/>
              </a:rPr>
              <a:t>怀疑论者有一万双手，真理就有一万扇门。</a:t>
            </a:r>
            <a:endParaRPr lang="x-none" altLang="en-US" sz="2000">
              <a:latin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91.jpgIMG_0091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3600">
                <a:effectLst/>
                <a:latin typeface="+mj-ea"/>
              </a:rPr>
              <a:t>融化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  <a:sym typeface="+mn-ea"/>
              </a:rPr>
              <a:t>:id: xfczk-001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  <a:sym typeface="+mn-ea"/>
              </a:rPr>
              <a:t>:date: 2021-01-03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  <a:sym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  <a:sym typeface="+mn-ea"/>
              </a:rPr>
              <a:t>:medium: 水彩</a:t>
            </a:r>
            <a:endParaRPr lang="x-none" altLang="en-US" sz="1400" b="0">
              <a:effectLst/>
              <a:latin typeface="+mj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Autofit/>
          </a:bodyPr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 i="1">
                <a:latin typeface="+mn-ea"/>
              </a:rPr>
              <a:t>肚子被撑得鼓起来，像青蛙一样咕咕叫</a:t>
            </a:r>
            <a:endParaRPr lang="x-none" altLang="en-US" sz="1400" i="1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 i="1">
                <a:latin typeface="+mn-ea"/>
              </a:rPr>
              <a:t>全身的肌肉失去力气，只够撕开零食的包装袋</a:t>
            </a:r>
            <a:endParaRPr lang="x-none" altLang="en-US" sz="1400" i="1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 i="1">
                <a:latin typeface="+mn-ea"/>
              </a:rPr>
              <a:t>筐里有衣服，腌制十八个小时后刚刚好可以晾</a:t>
            </a:r>
            <a:endParaRPr lang="x-none" altLang="en-US" sz="1400" i="1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 i="1">
                <a:latin typeface="+mn-ea"/>
              </a:rPr>
              <a:t>被子已经不耐烦，就差长脚把我踢下床来</a:t>
            </a:r>
            <a:endParaRPr lang="x-none" altLang="en-US" sz="1400" i="1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 i="1">
                <a:latin typeface="+mn-ea"/>
              </a:rPr>
              <a:t>我的四肢开始融化，从末端一点点和这个美丽的世界混合起来</a:t>
            </a:r>
            <a:endParaRPr lang="x-none" altLang="en-US" sz="1400" i="1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 i="1">
                <a:latin typeface="+mn-ea"/>
              </a:rPr>
              <a:t>我</a:t>
            </a:r>
            <a:r>
              <a:rPr lang="x-none" altLang="en-US" sz="1400" i="1">
                <a:solidFill>
                  <a:schemeClr val="bg1"/>
                </a:solidFill>
                <a:latin typeface="+mn-ea"/>
              </a:rPr>
              <a:t>得去</a:t>
            </a:r>
            <a:r>
              <a:rPr lang="x-none" altLang="en-US" sz="1400" b="1" i="1">
                <a:solidFill>
                  <a:schemeClr val="bg1"/>
                </a:solidFill>
                <a:latin typeface="+mn-ea"/>
              </a:rPr>
              <a:t>上课</a:t>
            </a:r>
            <a:r>
              <a:rPr lang="x-none" altLang="en-US" sz="1400" i="1">
                <a:solidFill>
                  <a:schemeClr val="bg1"/>
                </a:solidFill>
                <a:latin typeface="+mn-ea"/>
              </a:rPr>
              <a:t>啊，我昂起我</a:t>
            </a:r>
            <a:r>
              <a:rPr lang="x-none" altLang="en-US" sz="1400" i="1">
                <a:latin typeface="+mn-ea"/>
              </a:rPr>
              <a:t>高</a:t>
            </a:r>
            <a:r>
              <a:rPr lang="x-none" altLang="en-US" sz="1400" i="1">
                <a:solidFill>
                  <a:schemeClr val="tx1"/>
                </a:solidFill>
                <a:latin typeface="+mn-ea"/>
              </a:rPr>
              <a:t>傲的头颅，摇晃的时候有东西流出来</a:t>
            </a:r>
            <a:endParaRPr lang="x-none" altLang="en-US" sz="1400">
              <a:solidFill>
                <a:schemeClr val="tx1"/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x-none" sz="1400">
                <a:latin typeface="+mn-ea"/>
              </a:rPr>
              <a:t>另，</a:t>
            </a:r>
            <a:r>
              <a:rPr lang="x-none" altLang="en-US" sz="1400">
                <a:latin typeface="+mn-ea"/>
              </a:rPr>
              <a:t>参见</a:t>
            </a:r>
            <a:r>
              <a:rPr lang="en-US" altLang="x-none" sz="1400">
                <a:latin typeface="+mn-ea"/>
              </a:rPr>
              <a:t> </a:t>
            </a:r>
            <a:r>
              <a:rPr lang="x-none" altLang="en-US" sz="1400">
                <a:latin typeface="+mn-ea"/>
                <a:hlinkClick r:id="rId2" action="ppaction://hlinksldjump"/>
              </a:rPr>
              <a:t>暴食</a:t>
            </a:r>
            <a:endParaRPr lang="x-none" altLang="en-US" sz="1400">
              <a:latin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92.jpgIMG_0092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>
                <a:effectLst/>
                <a:latin typeface="+mj-ea"/>
              </a:rPr>
              <a:t>玫瑰与士兵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xfczk-032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2021-03-21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</a:t>
            </a:r>
            <a:r>
              <a:rPr lang="x-none" altLang="en-US" sz="1400" b="0">
                <a:latin typeface="+mn-ea"/>
                <a:sym typeface="+mn-ea"/>
              </a:rPr>
              <a:t>彩</a:t>
            </a:r>
            <a:endParaRPr lang="x-none" altLang="en-US" sz="1400" b="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93.jpgIMG_0093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1800">
                <a:effectLst/>
                <a:latin typeface="+mj-ea"/>
              </a:rPr>
              <a:t>圣人在高台上布道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xfczk-033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2021-03-21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9969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x-none" altLang="en-US" sz="20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2000">
                <a:latin typeface="+mn-ea"/>
              </a:rPr>
              <a:t>若前提为假，则命题恒真。</a:t>
            </a:r>
            <a:endParaRPr lang="x-none" altLang="en-US" sz="2000">
              <a:latin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7.jpgIMG_0107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傲慢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0795" y="1228725"/>
            <a:ext cx="4112260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xfczk-034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2021-03-22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B 站上有人上传了一段机械手弹吉他的视频，弹幕有三成是这样的：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 </a:t>
            </a: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   「这声音没有灵魂」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    「给爷来个推弦试试？」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    「没有感觉」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    「勾击可以吗？」</a:t>
            </a:r>
            <a:endParaRPr lang="x-none" altLang="en-US" sz="1400" i="1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 i="1">
                <a:latin typeface="Iosevka" panose="02000609030000000004" charset="0"/>
                <a:ea typeface="+mj-ea"/>
                <a:cs typeface="Iosevka" panose="02000609030000000004" charset="0"/>
              </a:rPr>
              <a:t>    「弹吉他就是要手弹才有乐趣啊」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有一条相反的弹幕是这样的：「这是自动化的乐趣，你这行为叫做傲慢」。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对啊，是傲慢没有错，这些人拥有作为人类的傲慢，尽管他们对吉他的了解可能完全来自于 B 站。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我有不同吗？看到这样的视频点进来，我猜弹幕里肯定有人说风凉话。我打开弹幕，扫一眼，啊确实有，心里获得了一点满足，我真清醒。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为什么啊，为什么人类总是这么傲慢呢？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8.jpgIMG_0108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暴食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xfczk-035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2021-03-23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09.jpgIMG_0109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单人交际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xfczk-036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2021-03-24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0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我想继续进行以前的思想训练，和你在的时候差不多。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10.jpgIMG_0110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快乐地做游戏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xfczk-037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2021-03-25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 铅笔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71.jpgIMG_0071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304415" y="1736408"/>
            <a:ext cx="6847205" cy="5135245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2000"/>
              <a:t>奥沙西泮的恩赐</a:t>
            </a:r>
            <a:br>
              <a:rPr lang="x-none" altLang="en-US" sz="2000"/>
            </a:br>
            <a:br>
              <a:rPr lang="x-none" altLang="en-US" sz="2000"/>
            </a:br>
            <a:br>
              <a:rPr lang="x-none" altLang="en-US" sz="1400" b="0"/>
            </a:br>
            <a:r>
              <a:rPr lang="x-none" altLang="en-US" sz="1400" b="0"/>
              <a:t>:id: xfczk-002</a:t>
            </a:r>
            <a:br>
              <a:rPr lang="x-none" altLang="en-US" sz="1400" b="0"/>
            </a:br>
            <a:r>
              <a:rPr lang="x-none" altLang="en-US" sz="1400" b="0"/>
              <a:t>:date: 2021-01-12</a:t>
            </a:r>
            <a:br>
              <a:rPr lang="x-none" altLang="en-US" sz="1400" b="0"/>
            </a:br>
            <a:r>
              <a:rPr lang="x-none" altLang="en-US" sz="1400" b="0"/>
              <a:t>:size: 32k</a:t>
            </a:r>
            <a:br>
              <a:rPr lang="x-none" altLang="en-US" sz="1400" b="0"/>
            </a:br>
            <a:r>
              <a:rPr lang="x-none" altLang="en-US" sz="1400" b="0"/>
              <a:t>:medium: 水彩</a:t>
            </a:r>
            <a:endParaRPr lang="x-none" altLang="en-US" sz="1400" b="0"/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我的记忆是污染过的，像浸满了脏水的破布</a:t>
            </a:r>
            <a:endParaRPr lang="x-none" altLang="en-US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墙上长出眼球和残肢， 沿着视线缝进我的视网膜</a:t>
            </a:r>
            <a:endParaRPr lang="x-none" altLang="en-US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脚下没有胶水把我凝住，除了脚下的地方都不可落足</a:t>
            </a:r>
            <a:endParaRPr lang="x-none" altLang="en-US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站着已经是一种恩赐，躺下总觉得有花要献上来。</a:t>
            </a:r>
            <a:endParaRPr lang="x-none" altLang="en-US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400">
                <a:latin typeface="+mn-ea"/>
              </a:rPr>
              <a:t>——奥沙西泮三倍剂量下的精神状态报告</a:t>
            </a:r>
            <a:endParaRPr lang="x-none" altLang="en-US" sz="1400">
              <a:latin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7" name="Picture Placeholder 6" descr="/home/la/zhaozjij/IMG_0111.jpgIMG_0111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个人展览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xfczk-038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2021-03-26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sz="1800">
                <a:latin typeface="Iosevka" panose="02000609030000000004" charset="0"/>
                <a:ea typeface="+mj-ea"/>
                <a:cs typeface="Iosevka" panose="02000609030000000004" charset="0"/>
              </a:rPr>
              <a:t>受昨日美术馆邀请，我将举行我的第一次个展。</a:t>
            </a:r>
            <a:endParaRPr lang="x-none" altLang="en-US" sz="18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sz="1800">
                <a:latin typeface="Iosevka" panose="02000609030000000004" charset="0"/>
                <a:ea typeface="+mj-ea"/>
                <a:cs typeface="Iosevka" panose="02000609030000000004" charset="0"/>
              </a:rPr>
              <a:t>布展和开幕在同一天，除了致辞，我的主要工作是跨入为我准备的水族箱。</a:t>
            </a:r>
            <a:endParaRPr lang="x-none" altLang="en-US" sz="18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endParaRPr lang="x-none" altLang="en-US" sz="18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sz="1800">
                <a:latin typeface="Iosevka" panose="02000609030000000004" charset="0"/>
                <a:ea typeface="+mj-ea"/>
                <a:cs typeface="Iosevka" panose="02000609030000000004" charset="0"/>
              </a:rPr>
              <a:t>展览正式开始，谢谢大家！</a:t>
            </a:r>
            <a:endParaRPr lang="x-none" altLang="en-US" sz="18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94.jpgIMG_0094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2800">
                <a:effectLst/>
                <a:latin typeface="+mj-ea"/>
              </a:rPr>
              <a:t>拥抱申请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xfczk-039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2021-03-28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endParaRPr lang="x-none" altLang="en-US" sz="16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600" strike="sngStrike">
                <a:solidFill>
                  <a:schemeClr val="tx1"/>
                </a:solidFill>
                <a:uFillTx/>
                <a:latin typeface="+Body Asian" charset="0"/>
              </a:rPr>
              <a:t>我想要抱抱。</a:t>
            </a:r>
            <a:endParaRPr lang="x-none" altLang="en-US" sz="1600" strike="sngStrike">
              <a:solidFill>
                <a:schemeClr val="tx1"/>
              </a:solidFill>
              <a:uFillTx/>
              <a:latin typeface="+Body Asian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不可以，太不严肃了，这不是成熟的艺术家应当有的行为！</a:t>
            </a:r>
            <a:endParaRPr lang="x-none" altLang="en-US" sz="16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题目改为「拥抱申请」。</a:t>
            </a:r>
            <a:endParaRPr lang="x-none" altLang="en-US" sz="1600">
              <a:latin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95.jpgIMG_0095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1800">
                <a:effectLst/>
                <a:latin typeface="+mj-ea"/>
              </a:rPr>
              <a:t>关于我的沉没成本的回顾展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xfczk-040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2021-03-28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br>
              <a:rPr lang="x-none" altLang="en-US" sz="1400" b="0">
                <a:latin typeface="+mn-ea"/>
              </a:rPr>
            </a:b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感谢大家的支持，我的最后一次展览也顺利举行了。</a:t>
            </a:r>
            <a:endParaRPr lang="x-none" altLang="en-US" sz="18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zh-CN" altLang="x-none" sz="1800">
                <a:latin typeface="+mn-ea"/>
              </a:rPr>
              <a:t>想看我的第一次展览？不好意思已经撤了。</a:t>
            </a:r>
            <a:r>
              <a:rPr lang="zh-CN" altLang="x-none" sz="1800" strike="sngStrike">
                <a:solidFill>
                  <a:schemeClr val="tx1"/>
                </a:solidFill>
                <a:uFillTx/>
                <a:latin typeface="+Body Asian" charset="0"/>
              </a:rPr>
              <a:t>除非你点上一页</a:t>
            </a:r>
            <a:endParaRPr lang="zh-CN" altLang="x-none" sz="1800" strike="sngStrike">
              <a:solidFill>
                <a:schemeClr val="tx1"/>
              </a:solidFill>
              <a:uFillTx/>
              <a:latin typeface="+Body Asian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96.jpgIMG_0096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2800">
                <a:effectLst/>
                <a:latin typeface="+mj-ea"/>
              </a:rPr>
              <a:t>开眼看世界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xfczk-041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2021-03-29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 纸胶带</a:t>
            </a:r>
            <a:endParaRPr lang="x-none" altLang="en-US" sz="1400" b="0">
              <a:latin typeface="+mn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endParaRPr lang="zh-CN" altLang="x-none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zh-CN" altLang="en-US" sz="2000">
              <a:latin typeface="+mn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97.jpgIMG_0097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2800">
                <a:effectLst/>
                <a:latin typeface="+mj-ea"/>
              </a:rPr>
              <a:t>开眼看世界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xfczk-042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2021-03-29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 纸胶带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endParaRPr lang="zh-CN" altLang="x-none" sz="14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endParaRPr lang="zh-CN" altLang="x-none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zh-CN" altLang="en-US" sz="2000">
              <a:latin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12.jpgIMG_0112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154940" y="127000"/>
            <a:ext cx="3454400" cy="1600200"/>
          </a:xfrm>
        </p:spPr>
        <p:txBody>
          <a:bodyPr/>
          <a:p>
            <a:r>
              <a:rPr lang="x-none" altLang="en-US" sz="2800">
                <a:effectLst/>
                <a:latin typeface="+mj-ea"/>
              </a:rPr>
              <a:t>路易十六在准备灭火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xfczk-043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2021-03-30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 铅笔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20000"/>
              </a:lnSpc>
            </a:pPr>
            <a:r>
              <a:rPr lang="x-none" altLang="en-US" sz="1800">
                <a:latin typeface="Iosevka" panose="02000609030000000004" charset="0"/>
                <a:ea typeface="+mj-ea"/>
                <a:cs typeface="Iosevka" panose="02000609030000000004" charset="0"/>
              </a:rPr>
              <a:t>和路易十六没有关系，他只是一个被砍头的可怜人而已。</a:t>
            </a:r>
            <a:endParaRPr lang="x-none" altLang="en-US" sz="18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14.jpgIMG_0114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前进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xfczk-044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2021-03-31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 铅笔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115.jpgIMG_0115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2700"/>
            <a:ext cx="5162550" cy="688340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拒绝拥抱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xfczk-046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2021-04-01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水彩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她打了电话来，我作为优秀的的倾听者接线。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画得很俗气，但没有办法。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zh-CN" altLang="x-none" sz="1400">
                <a:latin typeface="Iosevka" panose="02000609030000000004" charset="0"/>
                <a:ea typeface="+mj-ea"/>
                <a:cs typeface="Iosevka" panose="02000609030000000004" charset="0"/>
              </a:rPr>
              <a:t>另参见：</a:t>
            </a:r>
            <a:r>
              <a:rPr lang="zh-CN" altLang="x-none" sz="1400">
                <a:latin typeface="Iosevka" panose="02000609030000000004" charset="0"/>
                <a:ea typeface="+mj-ea"/>
                <a:cs typeface="Iosevka" panose="02000609030000000004" charset="0"/>
                <a:hlinkClick r:id="rId2" action="ppaction://hlinksldjump"/>
              </a:rPr>
              <a:t>拥抱申请</a:t>
            </a:r>
            <a:endParaRPr lang="zh-CN" altLang="x-none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98.jpgIMG_0098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763" y="1735773"/>
            <a:ext cx="6845300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3200">
                <a:effectLst/>
                <a:latin typeface="+mj-ea"/>
              </a:rPr>
              <a:t>黑猫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xfczk-047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2021-04-02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 algn="ctr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x-none" altLang="en-US" sz="1400">
              <a:latin typeface="+mn-ea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x-none" altLang="en-US" sz="2000">
                <a:latin typeface="+mn-ea"/>
              </a:rPr>
              <a:t>只是想简单把自己切开。</a:t>
            </a:r>
            <a:endParaRPr lang="x-none" altLang="en-US" sz="2000">
              <a:latin typeface="+mn-e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pictures/Screenshots/2021-04-03_16:10:55.png2021-04-03_16:10:55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306003" y="2429511"/>
            <a:ext cx="6845300" cy="4442460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zh-CN" altLang="x-none" sz="2800">
                <a:effectLst/>
                <a:latin typeface="+mj-ea"/>
              </a:rPr>
              <a:t>作业点评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xfczk-04</a:t>
            </a:r>
            <a:r>
              <a:rPr lang="en-US" altLang="x-none" sz="1400" b="0">
                <a:latin typeface="+mn-ea"/>
              </a:rPr>
              <a:t>5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2021-04-0</a:t>
            </a:r>
            <a:r>
              <a:rPr lang="en-US" altLang="x-none" sz="1400" b="0">
                <a:latin typeface="+mn-ea"/>
              </a:rPr>
              <a:t>3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</a:t>
            </a:r>
            <a:r>
              <a:rPr lang="en-US" altLang="x-none" sz="1400" b="0">
                <a:latin typeface="+mn-ea"/>
              </a:rPr>
              <a:t>fullscreen</a:t>
            </a:r>
            <a:r>
              <a:rPr lang="en-US" altLang="en-US" sz="1400" b="0">
                <a:latin typeface="+mn-ea"/>
              </a:rPr>
              <a:t>(4:3)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</a:t>
            </a:r>
            <a:r>
              <a:rPr lang="en-US" altLang="x-none" sz="1400" b="0">
                <a:latin typeface="+mn-ea"/>
              </a:rPr>
              <a:t>WPS Presentation</a:t>
            </a:r>
            <a:endParaRPr lang="en-US" altLang="x-none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216535"/>
            <a:ext cx="9036685" cy="2515870"/>
          </a:xfrm>
        </p:spPr>
        <p:txBody>
          <a:bodyPr>
            <a:noAutofit/>
          </a:bodyPr>
          <a:p>
            <a:pPr marL="0" indent="0" algn="l">
              <a:lnSpc>
                <a:spcPct val="100000"/>
              </a:lnSpc>
              <a:buNone/>
            </a:pPr>
            <a:endParaRPr lang="x-none" altLang="en-US" sz="1200">
              <a:latin typeface="+mn-ea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zh-CN" altLang="en-US" sz="1800">
                <a:latin typeface="+mn-ea"/>
              </a:rPr>
              <a:t>是这样的，我所有的作业都有编号，但不小心漏了一个数字，导致</a:t>
            </a:r>
            <a:r>
              <a:rPr lang="en-US" altLang="zh-CN" sz="1800">
                <a:latin typeface="+mn-ea"/>
              </a:rPr>
              <a:t> xfczk-045 </a:t>
            </a:r>
            <a:r>
              <a:rPr lang="zh-CN" altLang="en-US" sz="1800">
                <a:latin typeface="+mn-ea"/>
              </a:rPr>
              <a:t>编号没有对应的作品。</a:t>
            </a:r>
            <a:endParaRPr lang="zh-CN" altLang="en-US" sz="1800">
              <a:latin typeface="+mn-ea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zh-CN" altLang="en-US" sz="1800">
                <a:latin typeface="+mn-ea"/>
              </a:rPr>
              <a:t>这个文档也花了很多时间来插入、编辑、排版，挤占了本人的睡眠时间，进而挤占了本人的画画时间。鉴于此，本人决定为它和对它的点评授予</a:t>
            </a:r>
            <a:r>
              <a:rPr lang="en-US" altLang="zh-CN" sz="1800">
                <a:latin typeface="+mn-ea"/>
              </a:rPr>
              <a:t> </a:t>
            </a:r>
            <a:r>
              <a:rPr lang="en-US" altLang="en-US" sz="1800">
                <a:latin typeface="+mn-ea"/>
              </a:rPr>
              <a:t>xfczk-045 </a:t>
            </a:r>
            <a:r>
              <a:rPr lang="zh-CN" altLang="en-US" sz="1800">
                <a:latin typeface="+mn-ea"/>
              </a:rPr>
              <a:t>的称号，成为我的一次作业。</a:t>
            </a:r>
            <a:endParaRPr lang="zh-CN" altLang="en-US" sz="1800">
              <a:latin typeface="+mn-ea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zh-CN" altLang="en-US" sz="1800">
                <a:latin typeface="+mn-ea"/>
              </a:rPr>
              <a:t>感谢晓飞老师和同学们，你们都是</a:t>
            </a:r>
            <a:r>
              <a:rPr lang="en-US" altLang="zh-CN" sz="1800">
                <a:latin typeface="+mn-ea"/>
              </a:rPr>
              <a:t> </a:t>
            </a:r>
            <a:r>
              <a:rPr lang="en-US" altLang="en-US" sz="1800">
                <a:latin typeface="+mn-ea"/>
              </a:rPr>
              <a:t>xfczk-045 </a:t>
            </a:r>
            <a:r>
              <a:rPr lang="zh-CN" altLang="en-US" sz="1800">
                <a:latin typeface="+mn-ea"/>
              </a:rPr>
              <a:t>的一部分，是展览外的艺术品，</a:t>
            </a:r>
            <a:r>
              <a:rPr lang="zh-CN" altLang="en-US" sz="1800" strike="sngStrike">
                <a:solidFill>
                  <a:schemeClr val="tx1"/>
                </a:solidFill>
                <a:uFillTx/>
                <a:latin typeface="+Body Asian" charset="0"/>
              </a:rPr>
              <a:t>请不要不识抬举</a:t>
            </a:r>
            <a:r>
              <a:rPr lang="zh-CN" altLang="en-US" sz="1800">
                <a:latin typeface="+mn-ea"/>
              </a:rPr>
              <a:t>。</a:t>
            </a:r>
            <a:endParaRPr lang="zh-CN" altLang="en-US" sz="1800">
              <a:latin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072.jpgIMG_0072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655" y="-11747"/>
            <a:ext cx="5163185" cy="6884035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厕所门口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xfczk-003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2021-01-13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色粉笔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9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她在卧室里睡觉。家里灯是安静的。我也想去睡觉，可是还没有画完。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Placeholder 6" descr="/home/la/zhaozjij/IMG_0073.jpgIMG_0073"/>
          <p:cNvPicPr>
            <a:picLocks noChangeAspect="true"/>
          </p:cNvPicPr>
          <p:nvPr>
            <p:ph type="pic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970973" y="-11747"/>
            <a:ext cx="5162550" cy="6884035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/>
        <p:txBody>
          <a:bodyPr/>
          <a:p>
            <a:r>
              <a:rPr lang="x-none" altLang="en-US" sz="2800">
                <a:effectLst/>
                <a:latin typeface="+mj-ea"/>
              </a:rPr>
              <a:t>树脂石膏像二</a:t>
            </a:r>
            <a:endParaRPr lang="x-none" altLang="en-US" sz="2800">
              <a:effectLst/>
              <a:latin typeface="+mj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54940" y="1228725"/>
            <a:ext cx="3736975" cy="5554345"/>
          </a:xfrm>
        </p:spPr>
        <p:txBody>
          <a:bodyPr>
            <a:normAutofit lnSpcReduction="20000"/>
          </a:bodyPr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:id: xfczk-004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:date: 2021-01-13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:size: 32k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:medium: 色粉笔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80000"/>
              </a:lnSpc>
            </a:pP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  <a:p>
            <a:pPr>
              <a:lnSpc>
                <a:spcPct val="110000"/>
              </a:lnSpc>
            </a:pPr>
            <a:r>
              <a:rPr lang="x-none" altLang="en-US" sz="1400">
                <a:latin typeface="Iosevka" panose="02000609030000000004" charset="0"/>
                <a:ea typeface="+mj-ea"/>
                <a:cs typeface="Iosevka" panose="02000609030000000004" charset="0"/>
              </a:rPr>
              <a:t>还是画小石膏，不过这次用了色粉笔，效果依然不好。</a:t>
            </a:r>
            <a:endParaRPr lang="x-none" altLang="en-US" sz="1400">
              <a:latin typeface="Iosevka" panose="02000609030000000004" charset="0"/>
              <a:ea typeface="+mj-ea"/>
              <a:cs typeface="Iosevka" panose="020006090300000000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74.jpgIMG_0074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304733" y="1735773"/>
            <a:ext cx="6846570" cy="513524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2800">
                <a:effectLst/>
                <a:latin typeface="+mj-ea"/>
              </a:rPr>
              <a:t>银色飞行船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xfczk-005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2021-01-21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色粉笔</a:t>
            </a:r>
            <a:endParaRPr lang="x-none" altLang="en-US" sz="1400" b="0">
              <a:effectLst/>
              <a:latin typeface="+mj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我对云，尤其是积雨云的喜爱，可能超过了所有其他的自然景观。只有到海边才能听见涛声，只有到山顶才能俯瞰奇峰。可是只有云，是随处可见的，移动的磅礴景象。</a:t>
            </a:r>
            <a:endParaRPr lang="x-none" altLang="en-US" sz="16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太阳快要下山的时候，积云的底座被烧成淡淡的红色，银色的飞行船安静地从云峰中穿出，</a:t>
            </a:r>
            <a:endParaRPr lang="x-none" altLang="en-US" sz="16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划出淡淡的航迹云。船上一定有闪烁的仪表盘和熟睡的脸，有转动的齿轮和坚毅的眼神。</a:t>
            </a:r>
            <a:endParaRPr lang="x-none" altLang="en-US" sz="16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这也是我在听 《銀色飛行船》时，脑海里浮现的画面。</a:t>
            </a:r>
            <a:endParaRPr lang="x-none" altLang="en-US" sz="1600">
              <a:latin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75.jpgIMG_0075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304733" y="1736090"/>
            <a:ext cx="6846570" cy="5134610"/>
          </a:xfrm>
          <a:prstGeom prst="rect">
            <a:avLst/>
          </a:prstGeom>
        </p:spPr>
      </p:pic>
      <p:sp>
        <p:nvSpPr>
          <p:cNvPr id="5" name="Title 4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3200">
                <a:effectLst/>
                <a:latin typeface="+mj-ea"/>
              </a:rPr>
              <a:t>大风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xfczk-006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2021-01-24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8" name="Text Placeholder 7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endParaRPr lang="x-none" altLang="en-US" sz="18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小区的墙外能看见电厂的烟囱，最近都是大风的夜晚，蒸汽被压成了九十度。</a:t>
            </a:r>
            <a:endParaRPr lang="x-none" altLang="en-US" sz="18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800">
                <a:latin typeface="+mn-ea"/>
              </a:rPr>
              <a:t>风更大的时候，烟囱上的航标灯发出的光，似乎也流动了起来。</a:t>
            </a:r>
            <a:endParaRPr lang="x-none" altLang="en-US" sz="1800">
              <a:latin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/home/la/zhaozjij/IMG_0076.jpgIMG_0076"/>
          <p:cNvPicPr>
            <a:picLocks noChangeAspect="true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0446" y="1736408"/>
            <a:ext cx="6845935" cy="5133975"/>
          </a:xfrm>
          <a:prstGeom prst="rect">
            <a:avLst/>
          </a:prstGeom>
        </p:spPr>
      </p:pic>
      <p:sp>
        <p:nvSpPr>
          <p:cNvPr id="3" name="Title 2"/>
          <p:cNvSpPr>
            <a:spLocks noGrp="true"/>
          </p:cNvSpPr>
          <p:nvPr>
            <p:ph type="title"/>
          </p:nvPr>
        </p:nvSpPr>
        <p:spPr>
          <a:xfrm>
            <a:off x="57150" y="1736090"/>
            <a:ext cx="2169160" cy="5135880"/>
          </a:xfrm>
        </p:spPr>
        <p:txBody>
          <a:bodyPr>
            <a:normAutofit/>
          </a:bodyPr>
          <a:p>
            <a:r>
              <a:rPr lang="x-none" altLang="en-US" sz="3200">
                <a:effectLst/>
                <a:latin typeface="+mj-ea"/>
              </a:rPr>
              <a:t>I Should</a:t>
            </a: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br>
              <a:rPr lang="x-none" altLang="en-US" sz="1800">
                <a:effectLst/>
                <a:latin typeface="+mj-ea"/>
              </a:rPr>
            </a:br>
            <a:r>
              <a:rPr lang="x-none" altLang="en-US" sz="1400" b="0">
                <a:latin typeface="+mn-ea"/>
              </a:rPr>
              <a:t>:id: xfczk-007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:date: 2021-01-30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:size: 32k</a:t>
            </a:r>
            <a:br>
              <a:rPr lang="x-none" altLang="en-US" sz="1400" b="0">
                <a:latin typeface="+mn-ea"/>
              </a:rPr>
            </a:br>
            <a:r>
              <a:rPr lang="x-none" altLang="en-US" sz="1400" b="0">
                <a:latin typeface="+mn-ea"/>
              </a:rPr>
              <a:t>:medium: 马克笔 水彩</a:t>
            </a:r>
            <a:endParaRPr lang="x-none" altLang="en-US" sz="1400" b="0">
              <a:latin typeface="+mn-ea"/>
            </a:endParaRPr>
          </a:p>
        </p:txBody>
      </p:sp>
      <p:sp>
        <p:nvSpPr>
          <p:cNvPr id="5" name="Text Placeholder 4"/>
          <p:cNvSpPr>
            <a:spLocks noGrp="true"/>
          </p:cNvSpPr>
          <p:nvPr>
            <p:ph type="body" sz="half" idx="2"/>
          </p:nvPr>
        </p:nvSpPr>
        <p:spPr>
          <a:xfrm>
            <a:off x="114935" y="-15240"/>
            <a:ext cx="9036685" cy="2314575"/>
          </a:xfrm>
        </p:spPr>
        <p:txBody>
          <a:bodyPr>
            <a:normAutofit/>
          </a:bodyPr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可能是因为药物，也可能是因为应激反应太严重。我引以为豪的共情能力，它消失了。我被剥夺了「为他人流泪」的能力。</a:t>
            </a:r>
            <a:endParaRPr lang="x-none" altLang="en-US" sz="1600"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 b="1" i="1">
                <a:solidFill>
                  <a:schemeClr val="tx1"/>
                </a:solidFill>
                <a:latin typeface="+mn-ea"/>
              </a:rPr>
              <a:t>     「你为什么不哭啊」</a:t>
            </a:r>
            <a:endParaRPr lang="x-none" altLang="en-US" sz="1600" b="1" i="1">
              <a:solidFill>
                <a:schemeClr val="tx1"/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 b="1" i="1">
                <a:solidFill>
                  <a:schemeClr val="tx1"/>
                </a:solidFill>
                <a:latin typeface="+mn-ea"/>
              </a:rPr>
              <a:t>     「你应该哭的」</a:t>
            </a:r>
            <a:endParaRPr lang="x-none" altLang="en-US" sz="1600">
              <a:solidFill>
                <a:srgbClr val="FF0000"/>
              </a:solidFill>
              <a:latin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x-none" altLang="en-US" sz="1600">
                <a:latin typeface="+mn-ea"/>
              </a:rPr>
              <a:t>没有人怪罪我，只是我反复责问自己。在我应该哭的时候，只能假装蹙起眉头，轻叹一口气，心里却是像冬天冰结的河面。</a:t>
            </a:r>
            <a:endParaRPr lang="x-none" altLang="en-US" sz="1600">
              <a:latin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7540</Words>
  <Application>WPS Presentation</Application>
  <PresentationFormat>宽屏</PresentationFormat>
  <Paragraphs>411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3" baseType="lpstr">
      <vt:lpstr>Arial</vt:lpstr>
      <vt:lpstr>宋体</vt:lpstr>
      <vt:lpstr>Wingdings</vt:lpstr>
      <vt:lpstr>DejaVu Sans</vt:lpstr>
      <vt:lpstr>Iosevka</vt:lpstr>
      <vt:lpstr>+Body Asian</vt:lpstr>
      <vt:lpstr>URW Bookman</vt:lpstr>
      <vt:lpstr>文泉驿微米黑</vt:lpstr>
      <vt:lpstr>Arial Black</vt:lpstr>
      <vt:lpstr>微软雅黑</vt:lpstr>
      <vt:lpstr>宋体</vt:lpstr>
      <vt:lpstr>Arial Unicode MS</vt:lpstr>
      <vt:lpstr>Calibri</vt:lpstr>
      <vt:lpstr>Office Theme</vt:lpstr>
      <vt:lpstr>找自己 - 作业一</vt:lpstr>
      <vt:lpstr>树脂石膏像</vt:lpstr>
      <vt:lpstr>单色静物   :id: xfczk-001 :date: 2021-01-03 :size: 32k :medium: 水彩</vt:lpstr>
      <vt:lpstr>奥沙西泮的恩赐   :id: xfczk-002 :date: 2021-01-12 :size: 32k :medium: 水彩</vt:lpstr>
      <vt:lpstr>厕所门口</vt:lpstr>
      <vt:lpstr>树脂石膏像二</vt:lpstr>
      <vt:lpstr>银色飞行船   :id: xfczk-005 :date: 2021-01-21 :size: 32k :medium: 色粉笔</vt:lpstr>
      <vt:lpstr>大风   :id: xfczk-006 :date: 2021-01-24 :size: 32k :medium: 水彩</vt:lpstr>
      <vt:lpstr>I Should   :id: xfczk-007 :date: 2021-01-30 :size: 32k :medium: 马克笔 水彩</vt:lpstr>
      <vt:lpstr>蛇与象   :id: xfczk-008 :date: 2021-01-31 :size: 32k :medium: 炭精粉</vt:lpstr>
      <vt:lpstr>愤怒的释放 </vt:lpstr>
      <vt:lpstr>下雪的 768   :id: xfczk-010 :date: 2021-02-04 :size: 32k :medium: 炭精粉 色粉笔 </vt:lpstr>
      <vt:lpstr>一种玫瑰标本及其制备工艺 </vt:lpstr>
      <vt:lpstr>白日   :id: xfczk-012 :date: 2021-02-14 :size: 32k :medium: 色粉笔</vt:lpstr>
      <vt:lpstr>善的异见</vt:lpstr>
      <vt:lpstr>被神降罚的无神论者</vt:lpstr>
      <vt:lpstr>我的敌人在哪里</vt:lpstr>
      <vt:lpstr>人群   :id: xfczk-016 :date: 2021-03-03 :size: 32k :medium: 水彩</vt:lpstr>
      <vt:lpstr>闲敲棋子落灯花</vt:lpstr>
      <vt:lpstr>度洛西汀戒断反应   :id: xfczk-018 :date: 2021-03-04 :size: 32k :medium: 色粉笔、水彩、铅笔</vt:lpstr>
      <vt:lpstr>历代帝王庙   :id: xfczk-019 :date: 2021-03-06 :size: 32k :medium: 水彩 </vt:lpstr>
      <vt:lpstr>陆先生的咨询室   :id: xfczk-020 :date: 2021-03-09 :size: 32k :medium: 水彩</vt:lpstr>
      <vt:lpstr>赶在落叶木发芽之前</vt:lpstr>
      <vt:lpstr>大约致死量以下</vt:lpstr>
      <vt:lpstr>对视   :id: xfczk-023 :date: 2021-03-14 :size: 32k :medium: 水彩</vt:lpstr>
      <vt:lpstr>爱   :id: xfczk-001 :date: 2021-01-03 :size: 32k :medium: 水彩</vt:lpstr>
      <vt:lpstr>铺橄榄绿布的铁柜</vt:lpstr>
      <vt:lpstr>恨   :id: xfczk-026 :date: 2021-03-16 :size: 32k :medium: 水彩 </vt:lpstr>
      <vt:lpstr>时间  :id: xfczk-027 :date: 2021-03-16 :size: 32k :medium: 水彩 </vt:lpstr>
      <vt:lpstr>阵痛   :id: xfczk-028 :date: 2021-03-17 :size: 32k :medium: 水彩</vt:lpstr>
      <vt:lpstr>情绪委托   :id: xfczk-029 :date: 2021-03-18 :size: 32k :medium: 水彩</vt:lpstr>
      <vt:lpstr> 怀疑论者  :id: xfczk-030 :date: 2021-03-19 :size: 32k :medium: 水彩 </vt:lpstr>
      <vt:lpstr>融化   :id: xfczk-001 :date: 2021-01-03 :size: 32k :medium: 水彩</vt:lpstr>
      <vt:lpstr>玫瑰与士兵   :id: xfczk-032 :date: 2021-03-21 :size: 32k :medium: 水彩</vt:lpstr>
      <vt:lpstr>圣人在高台上布道  :id: xfczk-033 :date: 2021-03-21 :size: 32k :medium: 水彩</vt:lpstr>
      <vt:lpstr>傲慢</vt:lpstr>
      <vt:lpstr>暴食</vt:lpstr>
      <vt:lpstr>单人交际</vt:lpstr>
      <vt:lpstr>快乐地做游戏</vt:lpstr>
      <vt:lpstr>个人展览</vt:lpstr>
      <vt:lpstr>拥抱申请   :id: xfczk-039 :date: 2021-03-28 :size: 32k :medium: 水彩</vt:lpstr>
      <vt:lpstr>关于我的沉没成本的回顾展   :id: xfczk-040 :date: 2021-03-28 :size: 32k :medium: 水彩 </vt:lpstr>
      <vt:lpstr>开眼看世界   :id: xfczk-041 :date: 2021-03-29 :size: 32k :medium: 水彩 纸胶带</vt:lpstr>
      <vt:lpstr>开眼看世界   :id: xfczk-042 :date: 2021-03-29 :size: 32k :medium: 水彩 纸胶带</vt:lpstr>
      <vt:lpstr>路易十六在准备灭火</vt:lpstr>
      <vt:lpstr>前进</vt:lpstr>
      <vt:lpstr>拒绝拥抱</vt:lpstr>
      <vt:lpstr>黑猫   :id: xfczk-047 :date: 2021-04-02 :size: 32k :medium: 水彩</vt:lpstr>
      <vt:lpstr>作业点评   :id: xfczk-045 :date: 2021-04-03 :size: fullscreen(4:3) :medium: WPS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</dc:creator>
  <cp:lastModifiedBy>la</cp:lastModifiedBy>
  <cp:revision>85</cp:revision>
  <dcterms:created xsi:type="dcterms:W3CDTF">2021-04-03T08:41:19Z</dcterms:created>
  <dcterms:modified xsi:type="dcterms:W3CDTF">2021-04-03T08:41:19Z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1033-11.1.0.9719</vt:lpwstr>
  </property>
</Properties>
</file>