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handoutMasterIdLst>
    <p:handoutMasterId r:id="rId48"/>
  </p:handoutMasterIdLst>
  <p:sldIdLst>
    <p:sldId id="310" r:id="rId3"/>
    <p:sldId id="361" r:id="rId4"/>
    <p:sldId id="257" r:id="rId5"/>
    <p:sldId id="363" r:id="rId6"/>
    <p:sldId id="364" r:id="rId7"/>
    <p:sldId id="256" r:id="rId8"/>
    <p:sldId id="365" r:id="rId10"/>
    <p:sldId id="366" r:id="rId11"/>
    <p:sldId id="368" r:id="rId12"/>
    <p:sldId id="369" r:id="rId13"/>
    <p:sldId id="370" r:id="rId14"/>
    <p:sldId id="371" r:id="rId15"/>
    <p:sldId id="372" r:id="rId16"/>
    <p:sldId id="419" r:id="rId17"/>
    <p:sldId id="420" r:id="rId18"/>
    <p:sldId id="421" r:id="rId19"/>
    <p:sldId id="422" r:id="rId20"/>
    <p:sldId id="423" r:id="rId21"/>
    <p:sldId id="425" r:id="rId22"/>
    <p:sldId id="426" r:id="rId23"/>
    <p:sldId id="427" r:id="rId24"/>
    <p:sldId id="428" r:id="rId25"/>
    <p:sldId id="429" r:id="rId26"/>
    <p:sldId id="430" r:id="rId27"/>
    <p:sldId id="431" r:id="rId28"/>
    <p:sldId id="433" r:id="rId29"/>
    <p:sldId id="434" r:id="rId30"/>
    <p:sldId id="435" r:id="rId31"/>
    <p:sldId id="436" r:id="rId32"/>
    <p:sldId id="437" r:id="rId33"/>
    <p:sldId id="438" r:id="rId34"/>
    <p:sldId id="440" r:id="rId35"/>
    <p:sldId id="441" r:id="rId36"/>
    <p:sldId id="442" r:id="rId37"/>
    <p:sldId id="443" r:id="rId38"/>
    <p:sldId id="444" r:id="rId39"/>
    <p:sldId id="445" r:id="rId40"/>
    <p:sldId id="446" r:id="rId41"/>
    <p:sldId id="454" r:id="rId42"/>
    <p:sldId id="448" r:id="rId43"/>
    <p:sldId id="449" r:id="rId44"/>
    <p:sldId id="450" r:id="rId45"/>
    <p:sldId id="451" r:id="rId46"/>
    <p:sldId id="453" r:id="rId47"/>
  </p:sldIdLst>
  <p:sldSz cx="9144000" cy="6858000" type="screen4x3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323232"/>
    <a:srgbClr val="B2B2B2"/>
    <a:srgbClr val="202020"/>
    <a:srgbClr val="CC3300"/>
    <a:srgbClr val="CC00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56"/>
        <p:guide pos="291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3.xml"/><Relationship Id="rId49" Type="http://schemas.openxmlformats.org/officeDocument/2006/relationships/presProps" Target="presProps.xml"/><Relationship Id="rId48" Type="http://schemas.openxmlformats.org/officeDocument/2006/relationships/handoutMaster" Target="handoutMasters/handoutMaster1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9892" y="1279525"/>
            <a:ext cx="460586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322990"/>
            <a:ext cx="6858000" cy="2187048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115"/>
            <a:ext cx="6858000" cy="16557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6565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Click to edit Master subtitle style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55"/>
            <a:ext cx="7886700" cy="5559090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258451"/>
            <a:ext cx="7886700" cy="1325591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825664"/>
            <a:ext cx="7886700" cy="435143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3751025"/>
            <a:ext cx="7386066" cy="811547"/>
          </a:xfrm>
        </p:spPr>
        <p:txBody>
          <a:bodyPr anchor="b">
            <a:normAutofit/>
          </a:bodyPr>
          <a:lstStyle>
            <a:lvl1pPr>
              <a:defRPr sz="400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610127"/>
            <a:ext cx="5491163" cy="64756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65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258451"/>
            <a:ext cx="7886700" cy="1325591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825664"/>
            <a:ext cx="3886200" cy="4351431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825664"/>
            <a:ext cx="3886200" cy="4351431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3"/>
            <a:ext cx="7886700" cy="1325591"/>
          </a:xfrm>
        </p:spPr>
        <p:txBody>
          <a:bodyPr/>
          <a:lstStyle/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744998"/>
            <a:ext cx="3868340" cy="8239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615665"/>
            <a:ext cx="3868340" cy="3574131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744998"/>
            <a:ext cx="3887391" cy="8239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615665"/>
            <a:ext cx="3887391" cy="3574131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66278"/>
            <a:ext cx="7886700" cy="1325591"/>
          </a:xfrm>
        </p:spPr>
        <p:txBody>
          <a:bodyPr>
            <a:normAutofit/>
          </a:bodyPr>
          <a:lstStyle>
            <a:lvl1pPr algn="ctr">
              <a:defRPr sz="4805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060" y="127003"/>
            <a:ext cx="3123900" cy="1600234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766370"/>
            <a:ext cx="4363031" cy="5094555"/>
          </a:xfrm>
        </p:spPr>
        <p:txBody>
          <a:bodyPr/>
          <a:lstStyle>
            <a:lvl1pPr marL="0" indent="0">
              <a:buNone/>
              <a:defRPr sz="3195"/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2057444"/>
            <a:ext cx="3123900" cy="381167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6565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Click to edit Master text styles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434349"/>
            <a:ext cx="0" cy="1391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365133"/>
            <a:ext cx="1146987" cy="5811963"/>
          </a:xfrm>
        </p:spPr>
        <p:txBody>
          <a:bodyPr vert="eaVert">
            <a:normAutofit/>
          </a:bodyPr>
          <a:lstStyle>
            <a:lvl1pPr>
              <a:defRPr sz="3595"/>
            </a:lvl1pPr>
          </a:lstStyle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33"/>
            <a:ext cx="6659969" cy="5811963"/>
          </a:xfrm>
        </p:spPr>
        <p:txBody>
          <a:bodyPr vert="eaVert"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3"/>
            <a:ext cx="7886700" cy="1325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64"/>
            <a:ext cx="7886700" cy="4351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86"/>
            <a:ext cx="2057400" cy="3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86"/>
            <a:ext cx="3086100" cy="3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86"/>
            <a:ext cx="2057400" cy="3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p>
            <a:r>
              <a:rPr lang="zh-CN" altLang="en-US" b="1">
                <a:effectLst/>
              </a:rPr>
              <a:t>找主题</a:t>
            </a:r>
            <a:endParaRPr lang="en-US" altLang="zh-CN" b="1">
              <a:effectLst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lang="zh-CN" altLang="en-US"/>
              <a:t>张盛宇</a:t>
            </a:r>
            <a:r>
              <a:rPr lang="en-US" altLang="zh-CN"/>
              <a:t>@</a:t>
            </a:r>
            <a:r>
              <a:rPr lang="zh-CN" altLang="en-US">
                <a:sym typeface="+mn-ea"/>
              </a:rPr>
              <a:t>造型实验室</a:t>
            </a:r>
            <a:endParaRPr lang="en-US" altLang="zh-CN"/>
          </a:p>
          <a:p>
            <a:r>
              <a:rPr lang="en-US" altLang="zh-CN"/>
              <a:t>2021-10-26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" y="1736090"/>
            <a:ext cx="2553970" cy="353314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</a:rPr>
            </a:br>
            <a:br>
              <a:rPr lang="x-none" altLang="en-US" sz="180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:id: xfczk2-006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:date: 2021-05-10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:size: 32k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:medium: 水彩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endParaRPr lang="x-none" altLang="en-US" sz="1400" b="0">
              <a:solidFill>
                <a:schemeClr val="tx1"/>
              </a:solidFill>
              <a:effectLst/>
              <a:latin typeface="Iosevka" panose="02000509030000000004" charset="0"/>
              <a:cs typeface="Iosevka" panose="020005090300000000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935" y="-15240"/>
            <a:ext cx="9036685" cy="1340485"/>
          </a:xfrm>
        </p:spPr>
        <p:txBody>
          <a:bodyPr>
            <a:normAutofit lnSpcReduction="10000"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2800" b="1">
                <a:effectLst/>
                <a:latin typeface="+mj-ea"/>
                <a:sym typeface="+mn-ea"/>
              </a:rPr>
              <a:t>求雨</a:t>
            </a:r>
            <a:endParaRPr lang="x-none" altLang="en-US" sz="2800" b="1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没画好，所以什么都没有表达出来。</a:t>
            </a:r>
            <a:endParaRPr lang="x-none" altLang="en-US" sz="1400">
              <a:latin typeface="+mn-ea"/>
            </a:endParaRPr>
          </a:p>
        </p:txBody>
      </p:sp>
      <p:pic>
        <p:nvPicPr>
          <p:cNvPr id="5" name="Content Placeholder 4" descr="IMG_20211023_15350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06880" y="1816735"/>
            <a:ext cx="7444740" cy="50412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剥离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:id: xfczk2-007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:date: 2021-05-17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:medium: 水彩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我把我不喜欢的东西慢慢地从身上敲下来。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2800" i="1" u="sng">
                <a:solidFill>
                  <a:srgbClr val="FF0000"/>
                </a:solidFill>
                <a:latin typeface="Noto Sans CJK SC Black" panose="020B0A00000000000000" charset="-122"/>
                <a:ea typeface="Noto Sans CJK SC Black" panose="020B0A00000000000000" charset="-122"/>
                <a:cs typeface="Iosevka" panose="02000509030000000004" charset="0"/>
              </a:rPr>
              <a:t>变成更完美的我</a:t>
            </a:r>
            <a:r>
              <a:rPr lang="zh-CN" altLang="x-none" sz="2800" i="1" u="sng">
                <a:solidFill>
                  <a:srgbClr val="FF0000"/>
                </a:solidFill>
                <a:latin typeface="Noto Sans CJK SC Black" panose="020B0A00000000000000" charset="-122"/>
                <a:ea typeface="Noto Sans CJK SC Black" panose="020B0A00000000000000" charset="-122"/>
                <a:cs typeface="Iosevka" panose="02000509030000000004" charset="0"/>
              </a:rPr>
              <a:t>。</a:t>
            </a:r>
            <a:endParaRPr lang="zh-CN" altLang="x-none" sz="2800" i="1" u="sng">
              <a:solidFill>
                <a:srgbClr val="FF0000"/>
              </a:solidFill>
              <a:latin typeface="Noto Sans CJK SC Black" panose="020B0A00000000000000" charset="-122"/>
              <a:ea typeface="Noto Sans CJK SC Black" panose="020B0A00000000000000" charset="-122"/>
              <a:cs typeface="Iosevka" panose="02000509030000000004" charset="0"/>
            </a:endParaRPr>
          </a:p>
        </p:txBody>
      </p:sp>
      <p:pic>
        <p:nvPicPr>
          <p:cNvPr id="5" name="Picture Placeholder 4" descr="IMG_20210517_022947__01__01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527550" y="-18415"/>
            <a:ext cx="4616450" cy="68764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" y="1736090"/>
            <a:ext cx="2553970" cy="353314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</a:rPr>
            </a:br>
            <a:br>
              <a:rPr lang="x-none" altLang="en-US" sz="180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:id: xfczk2-008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:date: 2021-05-23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:size: 32k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:medium: 水彩</a:t>
            </a:r>
            <a:endParaRPr lang="x-none" altLang="en-US" sz="1400" b="0">
              <a:solidFill>
                <a:schemeClr val="tx1"/>
              </a:solidFill>
              <a:effectLst/>
              <a:latin typeface="Iosevka" panose="02000509030000000004" charset="0"/>
              <a:cs typeface="Iosevka" panose="020005090300000000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935" y="-15240"/>
            <a:ext cx="9036685" cy="199961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2800" b="1">
                <a:effectLst/>
                <a:latin typeface="+mj-ea"/>
                <a:sym typeface="+mn-ea"/>
              </a:rPr>
              <a:t>出行准备</a:t>
            </a:r>
            <a:endParaRPr lang="x-none" altLang="en-US" sz="2800" b="1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我不能游在干涸的河床上。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鱼鱼的姿势参考了安格尔的《泉》，构图上想有霍伯那样的感觉，但最后啥也没有。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x-none" altLang="en-US" sz="1400">
              <a:latin typeface="+mn-ea"/>
            </a:endParaRPr>
          </a:p>
        </p:txBody>
      </p:sp>
      <p:pic>
        <p:nvPicPr>
          <p:cNvPr id="3" name="Content Placeholder 2" descr="IMG_20210523_180430__01__01"/>
          <p:cNvPicPr>
            <a:picLocks noChangeAspect="1"/>
          </p:cNvPicPr>
          <p:nvPr>
            <p:ph idx="1"/>
          </p:nvPr>
        </p:nvPicPr>
        <p:blipFill>
          <a:blip r:embed="rId1"/>
          <a:srcRect l="953" t="1799" b="1399"/>
          <a:stretch>
            <a:fillRect/>
          </a:stretch>
        </p:blipFill>
        <p:spPr>
          <a:xfrm>
            <a:off x="1820545" y="1937385"/>
            <a:ext cx="7323455" cy="49206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意识流分析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:id: xfczk2-009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:date: 2021-05-28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:medium: 水彩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20000"/>
              </a:lnSpc>
            </a:pPr>
            <a:r>
              <a:rPr lang="x-none" altLang="en-US" sz="1800">
                <a:latin typeface="Iosevka" panose="02000509030000000004" charset="0"/>
                <a:ea typeface="+mj-ea"/>
                <a:cs typeface="Iosevka" panose="02000509030000000004" charset="0"/>
              </a:rPr>
              <a:t>我意识到自己非物质的部分是由意识构筑的</a:t>
            </a:r>
            <a:r>
              <a:rPr lang="zh-CN" altLang="x-none" sz="1800">
                <a:latin typeface="Iosevka" panose="02000509030000000004" charset="0"/>
                <a:ea typeface="+mj-ea"/>
                <a:cs typeface="Iosevka" panose="02000509030000000004" charset="0"/>
              </a:rPr>
              <a:t>。</a:t>
            </a:r>
            <a:endParaRPr lang="zh-CN" altLang="x-none" sz="18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20000"/>
              </a:lnSpc>
            </a:pPr>
            <a:r>
              <a:rPr lang="zh-CN" altLang="x-none" sz="1800">
                <a:latin typeface="Iosevka" panose="02000509030000000004" charset="0"/>
                <a:ea typeface="+mj-ea"/>
                <a:cs typeface="Iosevka" panose="02000509030000000004" charset="0"/>
              </a:rPr>
              <a:t>意</a:t>
            </a:r>
            <a:r>
              <a:rPr lang="x-none" altLang="en-US" sz="1800">
                <a:latin typeface="Iosevka" panose="02000509030000000004" charset="0"/>
                <a:ea typeface="+mj-ea"/>
                <a:cs typeface="Iosevka" panose="02000509030000000004" charset="0"/>
              </a:rPr>
              <a:t>识又分为可控的小部分和不可控的大部分。小部分是普通意义上的「我」，大部分是湍急暗涌的潜意识。</a:t>
            </a:r>
            <a:endParaRPr lang="x-none" altLang="en-US" sz="1800" i="1" u="sng">
              <a:solidFill>
                <a:srgbClr val="FF0000"/>
              </a:solidFill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3" name="Picture Placeholder 2" descr="IMG_20211023_153608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338320" y="-2540"/>
            <a:ext cx="480568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西西弗斯的一天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1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:id: xfczk2-010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:date: 2021-05-29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:medium: 水彩 铅笔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40000"/>
              </a:lnSpc>
            </a:pP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4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西西弗斯每天必须将一块巨石推上山顶，而每次到达山顶后巨石又滚回山下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 algn="r">
              <a:lnSpc>
                <a:spcPct val="14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—— 希腊神话</a:t>
            </a:r>
            <a:r>
              <a:rPr lang="zh-CN" altLang="x-none">
                <a:latin typeface="Iosevka" panose="02000509030000000004" charset="0"/>
                <a:ea typeface="+mj-ea"/>
                <a:cs typeface="Iosevka" panose="02000509030000000004" charset="0"/>
              </a:rPr>
              <a:t>说的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40000"/>
              </a:lnSpc>
            </a:pP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4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西西弗斯每天必须推开被子才能起床，每</a:t>
            </a:r>
            <a:r>
              <a:rPr lang="zh-CN" altLang="x-none">
                <a:latin typeface="Iosevka" panose="02000509030000000004" charset="0"/>
                <a:ea typeface="+mj-ea"/>
                <a:cs typeface="Iosevka" panose="02000509030000000004" charset="0"/>
              </a:rPr>
              <a:t>次到了夜里</a:t>
            </a: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又要盖上被子睡觉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 algn="r">
              <a:lnSpc>
                <a:spcPct val="14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——</a:t>
            </a:r>
            <a:r>
              <a:rPr lang="en-US" altLang="x-none">
                <a:latin typeface="Iosevka" panose="02000509030000000004" charset="0"/>
                <a:ea typeface="+mj-ea"/>
                <a:cs typeface="Iosevka" panose="02000509030000000004" charset="0"/>
              </a:rPr>
              <a:t> </a:t>
            </a:r>
            <a:r>
              <a:rPr lang="zh-CN" altLang="en-US">
                <a:latin typeface="Iosevka" panose="02000509030000000004" charset="0"/>
                <a:ea typeface="+mj-ea"/>
                <a:cs typeface="Iosevka" panose="02000509030000000004" charset="0"/>
              </a:rPr>
              <a:t>张盛宇说的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9" name="Picture Placeholder 8" descr="IMG_20211027_000120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370070" y="-18415"/>
            <a:ext cx="4773930" cy="68764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Antihug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1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:id: xfczk2-011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:date: 2021-05-30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:medium: 水彩 铅笔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40000"/>
              </a:lnSpc>
            </a:pP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40000"/>
              </a:lnSpc>
            </a:pPr>
            <a:r>
              <a:rPr lang="x-none" altLang="en-US" sz="1800">
                <a:latin typeface="Iosevka" panose="02000509030000000004" charset="0"/>
                <a:ea typeface="+mj-ea"/>
                <a:cs typeface="Iosevka" panose="02000509030000000004" charset="0"/>
              </a:rPr>
              <a:t>我不会拒绝任何人的拥抱，没有人的拥抱是特别的，都同样地能抚慰我。</a:t>
            </a:r>
            <a:endParaRPr lang="x-none" altLang="en-US" sz="18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40000"/>
              </a:lnSpc>
            </a:pPr>
            <a:r>
              <a:rPr lang="x-none" altLang="en-US" sz="1800">
                <a:latin typeface="Iosevka" panose="02000509030000000004" charset="0"/>
                <a:ea typeface="+mj-ea"/>
                <a:cs typeface="Iosevka" panose="02000509030000000004" charset="0"/>
              </a:rPr>
              <a:t>可道德上不能这样，于是我伸出手抱住了自己。</a:t>
            </a:r>
            <a:endParaRPr lang="x-none" altLang="en-US" sz="18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3" name="Picture Placeholder 2" descr="IMG_20211023_153841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328795" y="1270"/>
            <a:ext cx="4815205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我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1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:id: xfczk2-012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:date: 2021-06-01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:medium: 色粉笔 水彩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40000"/>
              </a:lnSpc>
            </a:pPr>
            <a:endParaRPr lang="x-none" altLang="en-US" sz="18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5" name="Picture Placeholder 4" descr="IMG_20211023_153933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478655" y="-15240"/>
            <a:ext cx="4665345" cy="68732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认识你自己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1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:id: xfczk2-013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:date: 2021-06-03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:medium: 水彩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3" name="Picture Placeholder 2" descr="IMG_20211023_154020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371975" y="635"/>
            <a:ext cx="477202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" y="1736090"/>
            <a:ext cx="2553970" cy="353314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</a:rPr>
            </a:br>
            <a:br>
              <a:rPr lang="x-none" altLang="en-US" sz="180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:id: xfczk2-014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:date: 2021-06-07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:size: 32k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:medium: 水彩 色粉笔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 </a:t>
            </a:r>
            <a:r>
              <a:rPr lang="en-US" altLang="x-none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        </a:t>
            </a: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铅笔</a:t>
            </a:r>
            <a:endParaRPr lang="x-none" altLang="en-US" sz="1400" b="0">
              <a:solidFill>
                <a:schemeClr val="tx1"/>
              </a:solidFill>
              <a:effectLst/>
              <a:latin typeface="Iosevka" panose="02000509030000000004" charset="0"/>
              <a:cs typeface="Iosevka" panose="020005090300000000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935" y="-15240"/>
            <a:ext cx="9036685" cy="199961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2800" b="1">
                <a:effectLst/>
                <a:latin typeface="+mj-ea"/>
                <a:sym typeface="+mn-ea"/>
              </a:rPr>
              <a:t>离职名单</a:t>
            </a:r>
            <a:endParaRPr lang="x-none" altLang="en-US" sz="2800" b="1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这是一个商业项目团队在某一刻保存下的快照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这是横跨了 2020 到 2021 的一张离职名单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这是「我」的过去苟延残喘至今的最后一口气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这是锚在北京的一个点，未来要辐射到中国的的各个地方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x-none" altLang="en-US" sz="1400">
              <a:latin typeface="+mn-ea"/>
            </a:endParaRPr>
          </a:p>
        </p:txBody>
      </p:sp>
      <p:pic>
        <p:nvPicPr>
          <p:cNvPr id="5" name="Content Placeholder 4" descr="IMG_20210607_000828__01"/>
          <p:cNvPicPr>
            <a:picLocks noChangeAspect="1"/>
          </p:cNvPicPr>
          <p:nvPr>
            <p:ph idx="1"/>
          </p:nvPr>
        </p:nvPicPr>
        <p:blipFill>
          <a:blip r:embed="rId1"/>
          <a:srcRect l="-1260" t="-467" r="2370" b="1401"/>
          <a:stretch>
            <a:fillRect/>
          </a:stretch>
        </p:blipFill>
        <p:spPr>
          <a:xfrm>
            <a:off x="1993265" y="1983740"/>
            <a:ext cx="7158355" cy="48742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940" y="127000"/>
            <a:ext cx="3454400" cy="1600200"/>
          </a:xfrm>
        </p:spPr>
        <p:txBody>
          <a:bodyPr/>
          <a:p>
            <a:r>
              <a:rPr lang="x-none" altLang="en-US" sz="2800">
                <a:effectLst/>
                <a:latin typeface="+mj-ea"/>
              </a:rPr>
              <a:t>忆江南小区的保安岗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1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:id: xfczk2-015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:date: 2021-06-08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:medium: 色粉笔 牛皮纸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2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我不是老好人，我只是太过孤寂怕无法自己燃过这个夜晚，所以才帮你的忙。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5" name="Picture Placeholder 4" descr="IMG_20211023_154121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333875" y="-19685"/>
            <a:ext cx="4810125" cy="68776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>
                <a:effectLst/>
              </a:rPr>
              <a:t>基本冲突</a:t>
            </a:r>
            <a:endParaRPr lang="zh-CN" altLang="en-US" sz="440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480820"/>
            <a:ext cx="7886700" cy="4808855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en-US" sz="2400"/>
              <a:t>让我感受到痛苦是什么？</a:t>
            </a: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具体的事件只是表象。 表象之下可能是简洁的，剧烈的冲突。在意识到之前可能充耳不闻，而之后就会觉得显而易见。</a:t>
            </a: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我尝试对此刻的痛苦进行快照，在纸上尽力还原这对简洁的冲突</a:t>
            </a:r>
            <a:r>
              <a:rPr lang="zh-CN" altLang="en-US" sz="2400"/>
              <a:t>。</a:t>
            </a:r>
            <a:endParaRPr lang="zh-CN" altLang="en-US" sz="2400"/>
          </a:p>
          <a:p>
            <a:pPr marL="0" indent="0">
              <a:buNone/>
            </a:pPr>
            <a:endParaRPr lang="zh-CN" altLang="en-US" sz="2400"/>
          </a:p>
          <a:p>
            <a:pPr marL="0" indent="0">
              <a:buNone/>
            </a:pPr>
            <a:r>
              <a:rPr lang="en-US" sz="2400"/>
              <a:t>一旦冲突在纸上成立，我就好像完成了什么似的，不管最后这个冲突能不能解决，我都能更放松一些</a:t>
            </a:r>
            <a:r>
              <a:rPr lang="zh-CN" altLang="en-US" sz="2400"/>
              <a:t>。</a:t>
            </a:r>
            <a:r>
              <a:rPr lang="en-US" sz="2400"/>
              <a:t>我知道我的痛苦从哪里来，也知道它们无法要我的命。</a:t>
            </a:r>
            <a:endParaRPr lang="en-US"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940" y="127000"/>
            <a:ext cx="3454400" cy="1600200"/>
          </a:xfrm>
        </p:spPr>
        <p:txBody>
          <a:bodyPr/>
          <a:p>
            <a:r>
              <a:rPr lang="x-none" altLang="en-US" sz="2800">
                <a:effectLst/>
                <a:latin typeface="+mj-ea"/>
              </a:rPr>
              <a:t>意识的纠集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1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:id: xfczk2-016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:date: 2021-06-12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:medium: Procreate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2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它们纠集起来会成为什么，会是我的敌人吗？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3" name="Picture Placeholder 2" descr="未命名作品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305935" y="13335"/>
            <a:ext cx="4838065" cy="68446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" y="1736090"/>
            <a:ext cx="2553970" cy="353314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</a:rPr>
            </a:b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:id: xfczk2-017</a:t>
            </a:r>
            <a:br>
              <a:rPr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:date: 2021-06-15</a:t>
            </a:r>
            <a:br>
              <a:rPr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:size: 32k</a:t>
            </a:r>
            <a:br>
              <a:rPr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:medium: 水彩</a:t>
            </a:r>
            <a:endParaRPr sz="1400" b="0">
              <a:solidFill>
                <a:schemeClr val="tx1"/>
              </a:solidFill>
              <a:effectLst/>
              <a:latin typeface="Iosevka" panose="02000509030000000004" charset="0"/>
              <a:cs typeface="Iosevka" panose="020005090300000000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935" y="-15240"/>
            <a:ext cx="9036685" cy="199961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2800" b="1">
                <a:effectLst/>
                <a:latin typeface="+mj-ea"/>
                <a:sym typeface="+mn-ea"/>
              </a:rPr>
              <a:t>漫长的剥离</a:t>
            </a:r>
            <a:endParaRPr lang="x-none" altLang="en-US" sz="2800" b="1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600">
                <a:latin typeface="+mn-ea"/>
              </a:rPr>
              <a:t>在我以为我在重建这段感情的时候，它其实还在剥离，一刻也没有停止过。所谓「改变」带来的痛感其实和之前的不适并没有分别。</a:t>
            </a:r>
            <a:endParaRPr lang="x-none" altLang="en-US" sz="16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600">
                <a:latin typeface="+mn-ea"/>
              </a:rPr>
              <a:t>等到了意识到的时候，痛感变成愤懑和孤独，我用睡眠和自慰冲刷它们，从马桶里冲走，它们不必带到以后的生活里。</a:t>
            </a:r>
            <a:endParaRPr lang="x-none" altLang="en-US" sz="1600">
              <a:latin typeface="+mn-ea"/>
            </a:endParaRPr>
          </a:p>
        </p:txBody>
      </p:sp>
      <p:pic>
        <p:nvPicPr>
          <p:cNvPr id="3" name="Content Placeholder 2" descr="IMG_20211023_15421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54200" y="1983740"/>
            <a:ext cx="7289800" cy="48742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940" y="127000"/>
            <a:ext cx="3454400" cy="1600200"/>
          </a:xfrm>
        </p:spPr>
        <p:txBody>
          <a:bodyPr/>
          <a:p>
            <a:r>
              <a:rPr lang="x-none" altLang="en-US" sz="2800">
                <a:effectLst/>
                <a:latin typeface="+mj-ea"/>
              </a:rPr>
              <a:t>自画像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1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:id: xfczk2-018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:date: 2021-06-21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:size: 8k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:medium: 炭精粉 色粉笔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1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黄剑说像毛焰，我觉得像谁不重要。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10000"/>
              </a:lnSpc>
            </a:pP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1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这是我自己，是我的媒介和步骤综合呈现出来的画面。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5" name="Picture Placeholder 4" descr="IMG_20210626_185729__01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267835" y="-635"/>
            <a:ext cx="48761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940" y="127000"/>
            <a:ext cx="3454400" cy="1600200"/>
          </a:xfrm>
        </p:spPr>
        <p:txBody>
          <a:bodyPr/>
          <a:p>
            <a:r>
              <a:rPr lang="x-none" altLang="en-US" sz="2800">
                <a:effectLst/>
                <a:latin typeface="+mj-ea"/>
              </a:rPr>
              <a:t>无题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1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:id: xfczk2-019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:date: 2021-06-22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:size: 8k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:medium: 彩色铅笔 炭精粉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10000"/>
              </a:lnSpc>
            </a:pP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1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自觉并不好，但晓飞老师觉得好，那就放进来吧。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10000"/>
              </a:lnSpc>
            </a:pP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3" name="Picture Placeholder 2" descr="IMG_20210626_185717__01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281805" y="-13335"/>
            <a:ext cx="4862195" cy="68713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" y="1736090"/>
            <a:ext cx="2553970" cy="353314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</a:rPr>
            </a:b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:id: xfczk2-020</a:t>
            </a:r>
            <a:br>
              <a:rPr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:date: 2021-06-24</a:t>
            </a:r>
            <a:br>
              <a:rPr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:size: 8k</a:t>
            </a:r>
            <a:br>
              <a:rPr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:medium: 炭精粉</a:t>
            </a:r>
            <a:endParaRPr sz="1400" b="0">
              <a:solidFill>
                <a:schemeClr val="tx1"/>
              </a:solidFill>
              <a:effectLst/>
              <a:latin typeface="Iosevka" panose="02000509030000000004" charset="0"/>
              <a:cs typeface="Iosevka" panose="020005090300000000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935" y="-15240"/>
            <a:ext cx="9036685" cy="199961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2800" b="1">
                <a:effectLst/>
                <a:latin typeface="+mj-ea"/>
                <a:sym typeface="+mn-ea"/>
              </a:rPr>
              <a:t>各向异性的无聊</a:t>
            </a:r>
            <a:endParaRPr lang="x-none" altLang="en-US" sz="2800" b="1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600">
                <a:latin typeface="+mn-ea"/>
              </a:rPr>
              <a:t>我不甘于无聊的画面，又陷在过渡的时间里动弹不得。</a:t>
            </a:r>
            <a:endParaRPr lang="x-none" altLang="en-US" sz="16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600">
                <a:latin typeface="+mn-ea"/>
              </a:rPr>
              <a:t>那就破坏吧，破碎比平庸有趣一点。</a:t>
            </a:r>
            <a:endParaRPr lang="x-none" altLang="en-US" sz="1600">
              <a:latin typeface="+mn-ea"/>
            </a:endParaRPr>
          </a:p>
        </p:txBody>
      </p:sp>
      <p:pic>
        <p:nvPicPr>
          <p:cNvPr id="5" name="Content Placeholder 4" descr="IMG_20210626_185746__0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23390" y="1736090"/>
            <a:ext cx="7428230" cy="51219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" y="1736090"/>
            <a:ext cx="2553970" cy="353314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br>
              <a:rPr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:id: xfczk2-021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:date: 2021-06-25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:size: 8k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:medium: 炭精粉</a:t>
            </a:r>
            <a:endParaRPr sz="1400" b="0">
              <a:effectLst/>
              <a:latin typeface="Iosevka" panose="02000509030000000004" charset="0"/>
              <a:cs typeface="Iosevka" panose="020005090300000000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935" y="-15240"/>
            <a:ext cx="9036685" cy="199961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2800" b="1">
                <a:effectLst/>
                <a:latin typeface="+mj-ea"/>
                <a:sym typeface="+mn-ea"/>
              </a:rPr>
              <a:t>逃离前夜</a:t>
            </a:r>
            <a:endParaRPr lang="x-none" altLang="en-US" sz="2800" b="1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x-none" altLang="en-US" sz="16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600">
                <a:latin typeface="+mn-ea"/>
              </a:rPr>
              <a:t>离开画室的倒数第二天，从右到左，依次是若涵、黄剑和小龙。</a:t>
            </a:r>
            <a:endParaRPr lang="x-none" altLang="en-US" sz="1600">
              <a:latin typeface="+mn-ea"/>
            </a:endParaRPr>
          </a:p>
        </p:txBody>
      </p:sp>
      <p:pic>
        <p:nvPicPr>
          <p:cNvPr id="3" name="Content Placeholder 2" descr="IMG_20210625_15351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91665" y="1418590"/>
            <a:ext cx="7252335" cy="543941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35" y="127000"/>
            <a:ext cx="4267835" cy="1600200"/>
          </a:xfrm>
        </p:spPr>
        <p:txBody>
          <a:bodyPr/>
          <a:p>
            <a:r>
              <a:rPr lang="x-none" altLang="en-US" sz="2800">
                <a:effectLst/>
                <a:latin typeface="+mj-ea"/>
                <a:sym typeface="+mn-ea"/>
              </a:rPr>
              <a:t>吃了劳拉西泮后的自画像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fontScale="80000"/>
          </a:bodyPr>
          <a:p>
            <a:pPr>
              <a:lnSpc>
                <a:spcPct val="8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:id: xfczk2-022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:date: 2021-07-04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:medium: 水彩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3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回到广东的第五天，三十多度的高温让人不舒服，虽然此刻我把空调打开了。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3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情绪因为和 jiang 纠缠不清，所以又挨了重重一下。一宿没睡，胸口沉重得像铁块。我意识到自己陷入难以自拔的焦虑状态了。我想办法让自己动起来，整理绘画笔记，看</a:t>
            </a:r>
            <a:r>
              <a:rPr lang="zh-CN" altLang="x-none" sz="2000">
                <a:latin typeface="Iosevka" panose="02000509030000000004" charset="0"/>
                <a:ea typeface="+mj-ea"/>
                <a:cs typeface="Iosevka" panose="02000509030000000004" charset="0"/>
              </a:rPr>
              <a:t>《</a:t>
            </a: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我们内心的冲突</a:t>
            </a:r>
            <a:r>
              <a:rPr lang="zh-CN" altLang="x-none" sz="2000">
                <a:latin typeface="Iosevka" panose="02000509030000000004" charset="0"/>
                <a:ea typeface="+mj-ea"/>
                <a:cs typeface="Iosevka" panose="02000509030000000004" charset="0"/>
              </a:rPr>
              <a:t>》</a:t>
            </a: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 。到了晚上的时候决定再吃几天劳拉西泮：我不知道见效有多快，相信会有用的。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8" name="Picture Placeholder 7" descr="IMG_20211023_154357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488815" y="-20320"/>
            <a:ext cx="4655185" cy="68783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35" y="127000"/>
            <a:ext cx="4267835" cy="1600200"/>
          </a:xfrm>
        </p:spPr>
        <p:txBody>
          <a:bodyPr/>
          <a:p>
            <a:r>
              <a:rPr lang="x-none" altLang="en-US" sz="2800">
                <a:effectLst/>
                <a:latin typeface="+mj-ea"/>
                <a:sym typeface="+mn-ea"/>
              </a:rPr>
              <a:t>为往圣开绝路</a:t>
            </a:r>
            <a:endParaRPr lang="x-none" altLang="en-US" sz="2800">
              <a:effectLst/>
              <a:latin typeface="+mj-ea"/>
              <a:sym typeface="+mn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/>
          </a:bodyPr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:id: xfczk2-023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:date: 2021-07-06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:medium: 水彩 铅笔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30000"/>
              </a:lnSpc>
            </a:pP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30000"/>
              </a:lnSpc>
            </a:pP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3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我不需要圣人，让他们都去死吧。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7" name="Picture Placeholder 6" descr="IMG_20211023_154454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429125" y="-9525"/>
            <a:ext cx="4714875" cy="68675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35" y="127000"/>
            <a:ext cx="4267835" cy="1600200"/>
          </a:xfrm>
        </p:spPr>
        <p:txBody>
          <a:bodyPr/>
          <a:p>
            <a:r>
              <a:rPr lang="x-none" altLang="en-US" sz="2800">
                <a:effectLst/>
                <a:latin typeface="+mj-ea"/>
                <a:sym typeface="+mn-ea"/>
              </a:rPr>
              <a:t>自画像</a:t>
            </a:r>
            <a:endParaRPr lang="x-none" altLang="en-US" sz="2800">
              <a:effectLst/>
              <a:latin typeface="+mj-ea"/>
              <a:sym typeface="+mn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/>
          </a:bodyPr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:id: xfczk2-024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:date: 2021-07-24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:medium: 铅笔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30000"/>
              </a:lnSpc>
            </a:pP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3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这张画放很久了，抽空完成一下。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3" name="Picture Placeholder 2" descr="IMG_20211023_154558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344035" y="-5080"/>
            <a:ext cx="4799965" cy="68630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" y="1736090"/>
            <a:ext cx="2553970" cy="353314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:id: xfczk2-025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:size: 32k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:date: 2021-08-03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:medium: 水彩</a:t>
            </a:r>
            <a:endParaRPr sz="1400" b="0">
              <a:effectLst/>
              <a:latin typeface="Iosevka" panose="02000509030000000004" charset="0"/>
              <a:cs typeface="Iosevka" panose="020005090300000000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935" y="-15240"/>
            <a:ext cx="9036685" cy="199961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2800" b="1">
                <a:effectLst/>
                <a:latin typeface="+mj-ea"/>
                <a:sym typeface="+mn-ea"/>
              </a:rPr>
              <a:t>宋大元帅陵旁夜景</a:t>
            </a:r>
            <a:endParaRPr lang="x-none" altLang="en-US" sz="2800" b="1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x-none" altLang="en-US" sz="1600">
              <a:latin typeface="+mn-ea"/>
            </a:endParaRPr>
          </a:p>
        </p:txBody>
      </p:sp>
      <p:pic>
        <p:nvPicPr>
          <p:cNvPr id="5" name="Content Placeholder 4" descr="IMG_20211023_15465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50695" y="1858010"/>
            <a:ext cx="7393305" cy="49999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伪善与善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:id: xfczk2-000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:date: 2021-04-17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:medium: 水彩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10000"/>
              </a:lnSpc>
            </a:pP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1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这里我复述了</a:t>
            </a:r>
            <a:r>
              <a:rPr lang="zh-CN" altLang="x-none" sz="1400">
                <a:latin typeface="Iosevka" panose="02000509030000000004" charset="0"/>
                <a:ea typeface="+mj-ea"/>
                <a:cs typeface="Iosevka" panose="02000509030000000004" charset="0"/>
              </a:rPr>
              <a:t>下面描述的「</a:t>
            </a: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矛盾</a:t>
            </a:r>
            <a:r>
              <a:rPr lang="zh-CN" altLang="x-none" sz="1400">
                <a:latin typeface="Iosevka" panose="02000509030000000004" charset="0"/>
                <a:ea typeface="+mj-ea"/>
                <a:cs typeface="Iosevka" panose="02000509030000000004" charset="0"/>
              </a:rPr>
              <a:t>」</a:t>
            </a: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 ，并附上自己的意见。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5" name="Picture Placeholder 4" descr="IMG_20211023_152742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392295" y="0"/>
            <a:ext cx="475170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" y="1736090"/>
            <a:ext cx="2553970" cy="353314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:id: xfczk2-026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:size: 32k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:date: 2021-08-10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:medium: 水彩</a:t>
            </a:r>
            <a:endParaRPr sz="1400" b="0">
              <a:effectLst/>
              <a:latin typeface="Iosevka" panose="02000509030000000004" charset="0"/>
              <a:cs typeface="Iosevka" panose="020005090300000000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935" y="-15240"/>
            <a:ext cx="9036685" cy="199961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2800" b="1">
                <a:effectLst/>
                <a:latin typeface="+mj-ea"/>
                <a:sym typeface="+mn-ea"/>
              </a:rPr>
              <a:t>挑选真理</a:t>
            </a:r>
            <a:endParaRPr lang="x-none" altLang="en-US" sz="2800" b="1">
              <a:effectLst/>
              <a:latin typeface="+mj-ea"/>
              <a:sym typeface="+mn-ea"/>
            </a:endParaRPr>
          </a:p>
        </p:txBody>
      </p:sp>
      <p:pic>
        <p:nvPicPr>
          <p:cNvPr id="3" name="Content Placeholder 2" descr="IMG_20211023_15474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45945" y="1983740"/>
            <a:ext cx="7305675" cy="48742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" y="1736090"/>
            <a:ext cx="2553970" cy="353314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:id: xfczk2-027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:size: 32k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:date: 2021-08-15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:medium: 水彩</a:t>
            </a:r>
            <a:endParaRPr sz="1400" b="0">
              <a:effectLst/>
              <a:latin typeface="Iosevka" panose="02000509030000000004" charset="0"/>
              <a:cs typeface="Iosevka" panose="020005090300000000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935" y="-15240"/>
            <a:ext cx="9036685" cy="199961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2800" b="1">
                <a:effectLst/>
                <a:latin typeface="+mj-ea"/>
                <a:sym typeface="+mn-ea"/>
              </a:rPr>
              <a:t>鸡胸</a:t>
            </a:r>
            <a:endParaRPr lang="x-none" altLang="en-US" sz="2800" b="1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600">
                <a:effectLst/>
                <a:latin typeface="+mj-ea"/>
                <a:sym typeface="+mn-ea"/>
              </a:rPr>
              <a:t>丢在垃圾桶里的半身模特，在知乎上截的图。</a:t>
            </a:r>
            <a:endParaRPr lang="x-none" altLang="en-US" sz="1600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x-none" altLang="en-US" sz="1600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600">
                <a:effectLst/>
                <a:latin typeface="+mj-ea"/>
                <a:sym typeface="+mn-ea"/>
              </a:rPr>
              <a:t>画完线稿之后规划了一下颜色，模特用黄色，垃圾桶用蓝色。但最终的用色除了蓝色都降了纯度，左边的地面和计划的有所区别。</a:t>
            </a:r>
            <a:endParaRPr lang="x-none" altLang="en-US" sz="1600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x-none" altLang="en-US" sz="1600">
              <a:effectLst/>
              <a:latin typeface="+mj-ea"/>
              <a:sym typeface="+mn-ea"/>
            </a:endParaRPr>
          </a:p>
        </p:txBody>
      </p:sp>
      <p:pic>
        <p:nvPicPr>
          <p:cNvPr id="5" name="Content Placeholder 4" descr="IMG_20210815_115254__0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32000" y="1992630"/>
            <a:ext cx="7112000" cy="486537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35" y="127000"/>
            <a:ext cx="4267835" cy="1600200"/>
          </a:xfrm>
        </p:spPr>
        <p:txBody>
          <a:bodyPr/>
          <a:p>
            <a:r>
              <a:rPr lang="x-none" altLang="en-US" sz="2800">
                <a:effectLst/>
                <a:latin typeface="+mj-ea"/>
                <a:sym typeface="+mn-ea"/>
              </a:rPr>
              <a:t>模特</a:t>
            </a:r>
            <a:endParaRPr lang="x-none" altLang="en-US" sz="2800">
              <a:effectLst/>
              <a:latin typeface="+mj-ea"/>
              <a:sym typeface="+mn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/>
          </a:bodyPr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:id: xfczk2-028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:date: 2021-08-16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:medium: 水彩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30000"/>
              </a:lnSpc>
            </a:pP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3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2013-11-17，应该是在广州某个地铁站旁边拍的照片。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5" name="Picture Placeholder 4" descr="IMG_20210817_112656__01"/>
          <p:cNvPicPr>
            <a:picLocks noChangeAspect="1"/>
          </p:cNvPicPr>
          <p:nvPr>
            <p:ph type="pic" idx="1"/>
          </p:nvPr>
        </p:nvPicPr>
        <p:blipFill>
          <a:blip r:embed="rId1"/>
          <a:srcRect l="880" r="587" b="1197"/>
          <a:stretch>
            <a:fillRect/>
          </a:stretch>
        </p:blipFill>
        <p:spPr>
          <a:xfrm>
            <a:off x="4475480" y="-31115"/>
            <a:ext cx="4668520" cy="688911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35" y="127000"/>
            <a:ext cx="4267835" cy="1600200"/>
          </a:xfrm>
        </p:spPr>
        <p:txBody>
          <a:bodyPr/>
          <a:p>
            <a:r>
              <a:rPr lang="x-none" altLang="en-US" sz="2800">
                <a:effectLst/>
                <a:latin typeface="+mj-ea"/>
                <a:sym typeface="+mn-ea"/>
              </a:rPr>
              <a:t>无题</a:t>
            </a:r>
            <a:endParaRPr lang="x-none" altLang="en-US" sz="2800">
              <a:effectLst/>
              <a:latin typeface="+mj-ea"/>
              <a:sym typeface="+mn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/>
          </a:bodyPr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:id: xfczk2-029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:date: 2021-08-18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:medium: 水彩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3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2013-11-17，应该是在广州某个地铁站旁边拍的照片。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3" name="Picture Placeholder 2" descr="IMG_20211023_154915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361180" y="-33655"/>
            <a:ext cx="4782820" cy="689165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35" y="127000"/>
            <a:ext cx="4267835" cy="1600200"/>
          </a:xfrm>
        </p:spPr>
        <p:txBody>
          <a:bodyPr/>
          <a:p>
            <a:r>
              <a:rPr lang="x-none" altLang="en-US" sz="2800">
                <a:effectLst/>
                <a:latin typeface="+mj-ea"/>
                <a:sym typeface="+mn-ea"/>
              </a:rPr>
              <a:t>葡萄糖体内循环</a:t>
            </a:r>
            <a:endParaRPr lang="x-none" altLang="en-US" sz="2800">
              <a:effectLst/>
              <a:latin typeface="+mj-ea"/>
              <a:sym typeface="+mn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/>
          </a:bodyPr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:id: xfczk2-030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:date: 2021-08-29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:medium: 水彩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3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用想象力造出注射液，为我提供想象的能量。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5" name="Picture Placeholder 4" descr="IMG_20210829_175800__01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328160" y="2540"/>
            <a:ext cx="4815840" cy="685546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" y="1736090"/>
            <a:ext cx="2553970" cy="353314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:id: xfczk2-031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:size: 32k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:date: 2021-08-24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:medium: 水彩</a:t>
            </a:r>
            <a:endParaRPr sz="1400" b="0">
              <a:effectLst/>
              <a:latin typeface="Iosevka" panose="02000509030000000004" charset="0"/>
              <a:cs typeface="Iosevka" panose="020005090300000000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935" y="-15240"/>
            <a:ext cx="9036685" cy="199961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2800" b="1">
                <a:effectLst/>
                <a:latin typeface="+mj-ea"/>
                <a:sym typeface="+mn-ea"/>
              </a:rPr>
              <a:t>鹿港小镇</a:t>
            </a:r>
            <a:endParaRPr lang="x-none" altLang="en-US" sz="2800" b="1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x-none" altLang="en-US" sz="1600">
              <a:effectLst/>
              <a:latin typeface="+mj-ea"/>
              <a:sym typeface="+mn-ea"/>
            </a:endParaRPr>
          </a:p>
        </p:txBody>
      </p:sp>
      <p:pic>
        <p:nvPicPr>
          <p:cNvPr id="3" name="Content Placeholder 2" descr="IMG_20210831_165301__01__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7855" y="1984375"/>
            <a:ext cx="7263765" cy="487362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" y="1736090"/>
            <a:ext cx="2553970" cy="353314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:id: xfczk2-032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:size: 32k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:date: 2021-08-31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:medium: 水彩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endParaRPr sz="1400" b="0">
              <a:effectLst/>
              <a:latin typeface="Iosevka" panose="02000509030000000004" charset="0"/>
              <a:cs typeface="Iosevka" panose="020005090300000000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935" y="-15240"/>
            <a:ext cx="9036685" cy="199961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2800" b="1">
                <a:effectLst/>
                <a:latin typeface="+mj-ea"/>
                <a:sym typeface="+mn-ea"/>
              </a:rPr>
              <a:t>Abbey Road</a:t>
            </a:r>
            <a:endParaRPr lang="x-none" altLang="en-US" sz="2800" b="1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x-none" altLang="en-US" sz="1600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600">
                <a:effectLst/>
                <a:latin typeface="+mj-ea"/>
                <a:sym typeface="+mn-ea"/>
              </a:rPr>
              <a:t>只是又一个</a:t>
            </a:r>
            <a:r>
              <a:rPr lang="en-US" altLang="x-none" sz="1600">
                <a:effectLst/>
                <a:latin typeface="+mj-ea"/>
                <a:sym typeface="+mn-ea"/>
              </a:rPr>
              <a:t> </a:t>
            </a:r>
            <a:r>
              <a:rPr lang="x-none" altLang="en-US" sz="1600">
                <a:effectLst/>
                <a:latin typeface="+mj-ea"/>
                <a:sym typeface="+mn-ea"/>
              </a:rPr>
              <a:t>Abbey Road 的 neta 而已，尽管我完全不听披头士。</a:t>
            </a:r>
            <a:endParaRPr lang="x-none" altLang="en-US" sz="1600">
              <a:effectLst/>
              <a:latin typeface="+mj-ea"/>
              <a:sym typeface="+mn-ea"/>
            </a:endParaRPr>
          </a:p>
        </p:txBody>
      </p:sp>
      <p:pic>
        <p:nvPicPr>
          <p:cNvPr id="8" name="Content Placeholder 7" descr="IMG_20210831_175415__0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34185" y="1736090"/>
            <a:ext cx="7417435" cy="512191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" y="1736090"/>
            <a:ext cx="2553970" cy="353314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:id: xfczk2-033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:size: 32k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:date: 2021-09-01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:medium: 水彩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endParaRPr sz="1400" b="0">
              <a:effectLst/>
              <a:latin typeface="Iosevka" panose="02000509030000000004" charset="0"/>
              <a:cs typeface="Iosevka" panose="020005090300000000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935" y="-15240"/>
            <a:ext cx="9036685" cy="199961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2800" b="1">
                <a:effectLst/>
                <a:latin typeface="+mj-ea"/>
                <a:sym typeface="+mn-ea"/>
              </a:rPr>
              <a:t>Moonrise</a:t>
            </a:r>
            <a:endParaRPr lang="x-none" altLang="en-US" sz="2800" b="1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x-none" altLang="en-US" sz="2800" b="1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sz="1600">
                <a:effectLst/>
                <a:latin typeface="+mj-ea"/>
                <a:sym typeface="+mn-ea"/>
              </a:rPr>
              <a:t>时隔一年半后的上班第一天。</a:t>
            </a:r>
            <a:endParaRPr sz="1600">
              <a:effectLst/>
              <a:latin typeface="+mj-ea"/>
              <a:sym typeface="+mn-ea"/>
            </a:endParaRPr>
          </a:p>
        </p:txBody>
      </p:sp>
      <p:pic>
        <p:nvPicPr>
          <p:cNvPr id="3" name="Content Placeholder 2" descr="IMG_20210901_233812__01"/>
          <p:cNvPicPr>
            <a:picLocks noChangeAspect="1"/>
          </p:cNvPicPr>
          <p:nvPr>
            <p:ph idx="1"/>
          </p:nvPr>
        </p:nvPicPr>
        <p:blipFill>
          <a:blip r:embed="rId1"/>
          <a:srcRect r="486" b="934"/>
          <a:stretch>
            <a:fillRect/>
          </a:stretch>
        </p:blipFill>
        <p:spPr>
          <a:xfrm>
            <a:off x="1781175" y="1769110"/>
            <a:ext cx="7362825" cy="508889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35" y="127000"/>
            <a:ext cx="4267835" cy="1600200"/>
          </a:xfrm>
        </p:spPr>
        <p:txBody>
          <a:bodyPr/>
          <a:p>
            <a:r>
              <a:rPr lang="x-none" altLang="en-US" sz="2800">
                <a:effectLst/>
                <a:latin typeface="+mj-ea"/>
                <a:sym typeface="+mn-ea"/>
              </a:rPr>
              <a:t>换鞋</a:t>
            </a:r>
            <a:endParaRPr lang="x-none" altLang="en-US" sz="2800">
              <a:effectLst/>
              <a:latin typeface="+mj-ea"/>
              <a:sym typeface="+mn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/>
          </a:bodyPr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:id: xfczk2-034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:date: 2021-09-13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:medium: 铅笔 矿物色粉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3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试了新材料，深蓝（？）和大红色的矿物色粉。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30000"/>
              </a:lnSpc>
            </a:pP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3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不合适的鞋要换掉，可是换掉就要光脚了。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30000"/>
              </a:lnSpc>
            </a:pP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3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光脚吧，没有其他的可以失去。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3" name="Picture Placeholder 2" descr="IMG_20210925_134836__01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398010" y="-12700"/>
            <a:ext cx="4745990" cy="68707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35" y="127000"/>
            <a:ext cx="4267835" cy="1600200"/>
          </a:xfrm>
        </p:spPr>
        <p:txBody>
          <a:bodyPr/>
          <a:p>
            <a:r>
              <a:rPr lang="x-none" altLang="en-US" sz="2800">
                <a:effectLst/>
                <a:latin typeface="+mj-ea"/>
                <a:sym typeface="+mn-ea"/>
              </a:rPr>
              <a:t>试色纸</a:t>
            </a:r>
            <a:endParaRPr lang="x-none" altLang="en-US" sz="2800">
              <a:effectLst/>
              <a:latin typeface="+mj-ea"/>
              <a:sym typeface="+mn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/>
          </a:bodyPr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:id: xfczk2-035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:size: 16k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:date: 2021-09-13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:medium: 矿物色粉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30000"/>
              </a:lnSpc>
            </a:pP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画</a:t>
            </a:r>
            <a:r>
              <a:rPr lang="zh-CN" altLang="x-none" sz="2000">
                <a:latin typeface="Iosevka" panose="02000509030000000004" charset="0"/>
                <a:ea typeface="+mj-ea"/>
                <a:cs typeface="Iosevka" panose="02000509030000000004" charset="0"/>
              </a:rPr>
              <a:t>上一张</a:t>
            </a:r>
            <a:r>
              <a:rPr lang="x-none" altLang="en-US" sz="2000">
                <a:latin typeface="Iosevka" panose="02000509030000000004" charset="0"/>
                <a:ea typeface="+mj-ea"/>
                <a:cs typeface="Iosevka" panose="02000509030000000004" charset="0"/>
              </a:rPr>
              <a:t>时候的试色纸，因为看着好看就留下了。</a:t>
            </a: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5" name="Picture Placeholder 4" descr="IMG_20211027_090959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218940" y="-635"/>
            <a:ext cx="492506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35" y="70485"/>
            <a:ext cx="4394200" cy="6182995"/>
          </a:xfrm>
        </p:spPr>
        <p:txBody>
          <a:bodyPr>
            <a:normAutofit fontScale="65000"/>
          </a:bodyPr>
          <a:p>
            <a:pPr marL="0" indent="0">
              <a:buNone/>
            </a:pPr>
            <a:r>
              <a:rPr lang="en-US" b="1"/>
              <a:t>:相麻:</a:t>
            </a:r>
            <a:r>
              <a:rPr lang="en-US"/>
              <a:t> 假設在某個地方，有神明存在。 神明做了一個實驗。那個實驗的目的，是想讓人變成善人。然後祂挑了一位青年， 作為實驗的樣本。</a:t>
            </a:r>
            <a:endParaRPr lang="en-US"/>
          </a:p>
          <a:p>
            <a:pPr marL="0" indent="0">
              <a:buNone/>
            </a:pPr>
            <a:r>
              <a:rPr lang="en-US" b="1"/>
              <a:t>:惠:</a:t>
            </a:r>
            <a:r>
              <a:rPr lang="en-US"/>
              <a:t>   然後呢？</a:t>
            </a:r>
            <a:endParaRPr lang="en-US"/>
          </a:p>
          <a:p>
            <a:pPr marL="0" indent="0">
              <a:buNone/>
            </a:pPr>
            <a:r>
              <a:rPr lang="en-US"/>
              <a:t>:相麻: 在實驗一開始，神明創造一個那位青年的冒牌貨。冒牌貨本身  並不具備意誌，只會做出和真正的青年相同的行動。神明認為隻要有另一個自己，或許就能透過客觀檢視自己的行為，讓人變成善人。</a:t>
            </a:r>
            <a:endParaRPr lang="en-US"/>
          </a:p>
          <a:p>
            <a:pPr marL="0" indent="0">
              <a:buNone/>
            </a:pPr>
            <a:r>
              <a:rPr lang="en-US" b="1"/>
              <a:t>:惠:</a:t>
            </a:r>
            <a:r>
              <a:rPr lang="en-US"/>
              <a:t>   如果是神明，那應該不用做實驗也能知道結果吧。</a:t>
            </a:r>
            <a:endParaRPr lang="en-US"/>
          </a:p>
          <a:p>
            <a:pPr marL="0" indent="0">
              <a:buNone/>
            </a:pPr>
            <a:r>
              <a:rPr lang="en-US" b="1"/>
              <a:t>:相麻</a:t>
            </a:r>
            <a:r>
              <a:rPr lang="en-US"/>
              <a:t>:  那位神明雖然幾近全能，卻非常無知。</a:t>
            </a:r>
            <a:endParaRPr lang="en-US"/>
          </a:p>
          <a:p>
            <a:pPr marL="0" indent="0">
              <a:buNone/>
            </a:pPr>
            <a:r>
              <a:rPr lang="en-US" b="1"/>
              <a:t>:惠:</a:t>
            </a:r>
            <a:r>
              <a:rPr lang="en-US"/>
              <a:t>  喔，為什麼？既然是全能，那應該也能讓自己變全知才對啊。</a:t>
            </a:r>
            <a:endParaRPr lang="en-US"/>
          </a:p>
          <a:p>
            <a:pPr marL="0" indent="0">
              <a:buNone/>
            </a:pPr>
            <a:r>
              <a:rPr lang="en-US" b="1"/>
              <a:t>:相麻: </a:t>
            </a:r>
            <a:r>
              <a:rPr lang="en-US"/>
              <a:t>雖然曾經獲得足以被稱為全知的知識，不過祂馬上就舍棄那些知識。所以祂變成一個幾近全能，卻也極度接近無知的神明。神明也是有很多苦衷的。</a:t>
            </a:r>
            <a:endParaRPr lang="en-US"/>
          </a:p>
          <a:p>
            <a:pPr marL="0" indent="0">
              <a:buNone/>
            </a:pPr>
            <a:r>
              <a:rPr lang="en-US" b="1"/>
              <a:t>:惠:</a:t>
            </a:r>
            <a:r>
              <a:rPr lang="en-US"/>
              <a:t>   好吧。總之神明做了一個創造善人的實驗，並做出某位青年的冒牌貨。</a:t>
            </a:r>
            <a:endParaRPr lang="en-US"/>
          </a:p>
          <a:p>
            <a:pPr marL="0" indent="0">
              <a:buNone/>
            </a:pPr>
            <a:r>
              <a:rPr lang="en-US" b="1"/>
              <a:t>:相麻</a:t>
            </a:r>
            <a:r>
              <a:rPr lang="en-US"/>
              <a:t>: 沒錯。可是青年的行動並沒有改變。雖然他絕對不算壞人，卻也沒到被稱為善人的地步。冒牌貨也和他一樣，過著不算好也不算壞的生活。</a:t>
            </a:r>
            <a:endParaRPr lang="en-US"/>
          </a:p>
          <a:p>
            <a:pPr marL="0" indent="0">
              <a:buNone/>
            </a:pPr>
            <a:r>
              <a:rPr lang="en-US" b="1"/>
              <a:t>:惠:</a:t>
            </a:r>
            <a:r>
              <a:rPr lang="en-US"/>
              <a:t>   那神明滿意了嗎？</a:t>
            </a:r>
            <a:endParaRPr lang="en-US"/>
          </a:p>
          <a:p>
            <a:pPr marL="0" indent="0">
              <a:buNone/>
            </a:pPr>
            <a:r>
              <a:rPr lang="en-US" b="1"/>
              <a:t>:相麻:</a:t>
            </a:r>
            <a:r>
              <a:rPr lang="en-US"/>
              <a:t> 不，所以祂進行第二個實驗，神明對青年下了某種詛咒，只要一看見悲傷的人，全身就會疼痛不已的詛咒。</a:t>
            </a:r>
            <a:endParaRPr lang="en-US"/>
          </a:p>
          <a:p>
            <a:pPr marL="0" indent="0">
              <a:buNone/>
            </a:pPr>
            <a:r>
              <a:rPr lang="en-US" b="1">
                <a:sym typeface="+mn-ea"/>
              </a:rPr>
              <a:t>:惠: </a:t>
            </a:r>
            <a:r>
              <a:rPr lang="en-US">
                <a:sym typeface="+mn-ea"/>
              </a:rPr>
              <a:t>  喔，那還真是不得了。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4508500" y="132715"/>
            <a:ext cx="4408170" cy="6402705"/>
          </a:xfrm>
          <a:prstGeom prst="rect">
            <a:avLst/>
          </a:prstGeom>
        </p:spPr>
        <p:txBody>
          <a:bodyPr vert="horz" lIns="91440" tIns="45720" rIns="91440" bIns="45720" rtlCol="0">
            <a:normAutofit fontScale="65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:相麻:</a:t>
            </a:r>
            <a:r>
              <a:rPr lang="en-US"/>
              <a:t> 所以青年變得無法對悲傷的人置之不理。為了消除自己的疼痛他對所有悲傷的人伸出援手。</a:t>
            </a:r>
            <a:endParaRPr lang="en-US"/>
          </a:p>
          <a:p>
            <a:pPr marL="0" indent="0">
              <a:buNone/>
            </a:pPr>
            <a:r>
              <a:rPr lang="en-US" b="1"/>
              <a:t>:惠:</a:t>
            </a:r>
            <a:r>
              <a:rPr lang="en-US"/>
              <a:t>   原來如此。然後呢？</a:t>
            </a:r>
            <a:endParaRPr lang="en-US"/>
          </a:p>
          <a:p>
            <a:pPr marL="0" indent="0">
              <a:buNone/>
            </a:pPr>
            <a:r>
              <a:rPr lang="en-US" b="1"/>
              <a:t>:相麻:</a:t>
            </a:r>
            <a:r>
              <a:rPr lang="en-US"/>
              <a:t> 青年的冒牌貨，也做了相同的行動。雖然不會全身疼痛不已不過他被設計成會做出和青年一樣的舉動。所以青年和冒牌貨，都度過善人的一生</a:t>
            </a:r>
            <a:r>
              <a:rPr lang="zh-CN" altLang="en-US"/>
              <a:t>。</a:t>
            </a:r>
            <a:r>
              <a:rPr lang="en-US"/>
              <a:t>故事到這裏就結束了。</a:t>
            </a:r>
            <a:endParaRPr lang="en-US"/>
          </a:p>
          <a:p>
            <a:pPr marL="0" indent="0">
              <a:buNone/>
            </a:pPr>
            <a:r>
              <a:rPr lang="en-US" b="1"/>
              <a:t>:惠: </a:t>
            </a:r>
            <a:r>
              <a:rPr lang="en-US"/>
              <a:t>  神看見這個結果後，有怎麼樣嗎？</a:t>
            </a:r>
            <a:endParaRPr lang="en-US"/>
          </a:p>
          <a:p>
            <a:pPr marL="0" indent="0">
              <a:buNone/>
            </a:pPr>
            <a:r>
              <a:rPr lang="en-US" b="1"/>
              <a:t>:相麻: </a:t>
            </a:r>
            <a:r>
              <a:rPr lang="en-US"/>
              <a:t>祂替青年和冒牌貨各自取了名字。</a:t>
            </a:r>
            <a:endParaRPr lang="en-US"/>
          </a:p>
          <a:p>
            <a:pPr marL="0" indent="0">
              <a:buNone/>
            </a:pPr>
            <a:r>
              <a:rPr lang="en-US" b="1"/>
              <a:t>:惠:</a:t>
            </a:r>
            <a:r>
              <a:rPr lang="en-US"/>
              <a:t>   什麼名字？</a:t>
            </a:r>
            <a:endParaRPr lang="en-US"/>
          </a:p>
          <a:p>
            <a:pPr marL="0" indent="0">
              <a:buNone/>
            </a:pPr>
            <a:r>
              <a:rPr lang="en-US" b="1"/>
              <a:t>:相麻</a:t>
            </a:r>
            <a:r>
              <a:rPr lang="en-US"/>
              <a:t>: 一個叫做善，另一個叫偽善。</a:t>
            </a:r>
            <a:endParaRPr lang="en-US"/>
          </a:p>
          <a:p>
            <a:pPr marL="0" indent="0">
              <a:buNone/>
            </a:pPr>
            <a:r>
              <a:rPr lang="en-US" b="1"/>
              <a:t>:惠: </a:t>
            </a:r>
            <a:r>
              <a:rPr lang="en-US"/>
              <a:t>  話說回來，相麻。這故事到底有什麼意義？</a:t>
            </a:r>
            <a:endParaRPr lang="en-US"/>
          </a:p>
          <a:p>
            <a:pPr marL="0" indent="0">
              <a:buNone/>
            </a:pPr>
            <a:r>
              <a:rPr lang="en-US" b="1"/>
              <a:t>:相麻: </a:t>
            </a:r>
            <a:r>
              <a:rPr lang="en-US"/>
              <a:t>只是個比喻而已。為了讓你明白，自己是個一絲不苟的善人。</a:t>
            </a:r>
            <a:endParaRPr lang="en-US"/>
          </a:p>
          <a:p>
            <a:pPr marL="0" indent="0">
              <a:buNone/>
            </a:pPr>
            <a:r>
              <a:rPr lang="en-US" b="1"/>
              <a:t>:惠:</a:t>
            </a:r>
            <a:r>
              <a:rPr lang="en-US"/>
              <a:t>   到底要怎麼想，事情才會變成那樣？</a:t>
            </a:r>
            <a:endParaRPr lang="en-US"/>
          </a:p>
          <a:p>
            <a:pPr marL="0" indent="0">
              <a:buNone/>
            </a:pPr>
            <a:r>
              <a:rPr lang="en-US" b="1"/>
              <a:t>:相麻:</a:t>
            </a:r>
            <a:r>
              <a:rPr lang="en-US"/>
              <a:t> 惠。你覺得哪一邊是善，哪一邊是偽善？</a:t>
            </a:r>
            <a:endParaRPr lang="en-US"/>
          </a:p>
          <a:p>
            <a:pPr marL="0" indent="0">
              <a:buNone/>
            </a:pPr>
            <a:r>
              <a:rPr lang="en-US" b="1"/>
              <a:t>:惠:</a:t>
            </a:r>
            <a:r>
              <a:rPr lang="en-US"/>
              <a:t>   真正的青年是偽善，冒牌貨是善。</a:t>
            </a:r>
            <a:endParaRPr lang="en-US"/>
          </a:p>
          <a:p>
            <a:pPr marL="0" indent="0">
              <a:buNone/>
            </a:pPr>
            <a:r>
              <a:rPr lang="en-US" b="1"/>
              <a:t>:相麻</a:t>
            </a:r>
            <a:r>
              <a:rPr lang="en-US"/>
              <a:t>: 為什麼你會這麼認為？</a:t>
            </a:r>
            <a:endParaRPr lang="en-US"/>
          </a:p>
          <a:p>
            <a:pPr marL="0" indent="0">
              <a:buNone/>
            </a:pPr>
            <a:r>
              <a:rPr lang="en-US" b="1"/>
              <a:t>:惠: </a:t>
            </a:r>
            <a:r>
              <a:rPr lang="en-US"/>
              <a:t>  真正的青年是為了自己才幫助別人，冒牌貨則是在毫無任何打算的情況下助人。不用想也知道，哪一邊是純粹的善。</a:t>
            </a:r>
            <a:endParaRPr lang="en-US"/>
          </a:p>
          <a:p>
            <a:pPr marL="0" indent="0">
              <a:buNone/>
            </a:pPr>
            <a:r>
              <a:rPr lang="en-US" b="1"/>
              <a:t>:相麻:</a:t>
            </a:r>
            <a:r>
              <a:rPr lang="en-US"/>
              <a:t> 不過真正的青年是按照自己的意思在行動，冒牌貨只是遵從本人而已喔？</a:t>
            </a:r>
            <a:endParaRPr lang="en-US"/>
          </a:p>
          <a:p>
            <a:pPr marL="0" indent="0">
              <a:buNone/>
            </a:pPr>
            <a:r>
              <a:rPr lang="en-US" b="1"/>
              <a:t>:惠: </a:t>
            </a:r>
            <a:r>
              <a:rPr lang="en-US"/>
              <a:t>  這並不構成問題。為了自己所做的行為，根本就稱不上是純粹的善。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" y="1736090"/>
            <a:ext cx="2553970" cy="353314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r>
              <a:rPr lang="x-none" altLang="en-US" sz="1400" b="0">
                <a:effectLst/>
                <a:latin typeface="Iosevka" panose="02000509030000000004" charset="0"/>
                <a:cs typeface="Iosevka" panose="02000509030000000004" charset="0"/>
                <a:sym typeface="+mn-ea"/>
              </a:rPr>
              <a:t>:id: xfczk2-036</a:t>
            </a:r>
            <a:br>
              <a:rPr lang="x-none" altLang="en-US" sz="1400" b="0">
                <a:effectLst/>
                <a:latin typeface="Iosevka" panose="02000509030000000004" charset="0"/>
                <a:ea typeface="+mj-ea"/>
                <a:cs typeface="Iosevka" panose="02000509030000000004" charset="0"/>
              </a:rPr>
            </a:br>
            <a:r>
              <a:rPr lang="x-none" altLang="en-US" sz="1400" b="0">
                <a:effectLst/>
                <a:latin typeface="Iosevka" panose="02000509030000000004" charset="0"/>
                <a:cs typeface="Iosevka" panose="02000509030000000004" charset="0"/>
                <a:sym typeface="+mn-ea"/>
              </a:rPr>
              <a:t>:size: 32k</a:t>
            </a:r>
            <a:br>
              <a:rPr lang="x-none" altLang="en-US" sz="1400" b="0">
                <a:effectLst/>
                <a:latin typeface="Iosevka" panose="02000509030000000004" charset="0"/>
                <a:ea typeface="+mj-ea"/>
                <a:cs typeface="Iosevka" panose="02000509030000000004" charset="0"/>
              </a:rPr>
            </a:br>
            <a:r>
              <a:rPr lang="x-none" altLang="en-US" sz="1400" b="0">
                <a:effectLst/>
                <a:latin typeface="Iosevka" panose="02000509030000000004" charset="0"/>
                <a:cs typeface="Iosevka" panose="02000509030000000004" charset="0"/>
                <a:sym typeface="+mn-ea"/>
              </a:rPr>
              <a:t>:date: 2021-09-24</a:t>
            </a:r>
            <a:br>
              <a:rPr lang="x-none" altLang="en-US" sz="1400" b="0">
                <a:effectLst/>
                <a:latin typeface="Iosevka" panose="02000509030000000004" charset="0"/>
                <a:ea typeface="+mj-ea"/>
                <a:cs typeface="Iosevka" panose="02000509030000000004" charset="0"/>
              </a:rPr>
            </a:br>
            <a:r>
              <a:rPr lang="x-none" altLang="en-US" sz="1400" b="0">
                <a:effectLst/>
                <a:latin typeface="Iosevka" panose="02000509030000000004" charset="0"/>
                <a:cs typeface="Iosevka" panose="02000509030000000004" charset="0"/>
                <a:sym typeface="+mn-ea"/>
              </a:rPr>
              <a:t>:medium: 水彩 铅笔</a:t>
            </a:r>
            <a:br>
              <a:rPr lang="x-none" altLang="en-US" sz="1400" b="0">
                <a:effectLst/>
                <a:latin typeface="Iosevka" panose="02000509030000000004" charset="0"/>
                <a:ea typeface="+mj-ea"/>
                <a:cs typeface="Iosevka" panose="02000509030000000004" charset="0"/>
              </a:rPr>
            </a:b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endParaRPr sz="1400" b="0">
              <a:effectLst/>
              <a:latin typeface="Iosevka" panose="02000509030000000004" charset="0"/>
              <a:cs typeface="Iosevka" panose="020005090300000000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935" y="-15240"/>
            <a:ext cx="9036685" cy="199961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2800" b="1">
                <a:effectLst/>
                <a:latin typeface="+mj-ea"/>
                <a:sym typeface="+mn-ea"/>
              </a:rPr>
              <a:t>有轨电车司机</a:t>
            </a:r>
            <a:endParaRPr sz="1600" b="1">
              <a:effectLst/>
              <a:latin typeface="+mj-ea"/>
              <a:sym typeface="+mn-ea"/>
            </a:endParaRPr>
          </a:p>
        </p:txBody>
      </p:sp>
      <p:pic>
        <p:nvPicPr>
          <p:cNvPr id="5" name="Picture Placeholder 4" descr="IMG_20210925_134940__0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22145" y="1868170"/>
            <a:ext cx="7229475" cy="498983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35" y="127000"/>
            <a:ext cx="4267835" cy="1600200"/>
          </a:xfrm>
        </p:spPr>
        <p:txBody>
          <a:bodyPr/>
          <a:p>
            <a:r>
              <a:rPr lang="x-none" altLang="en-US" sz="2800">
                <a:effectLst/>
                <a:latin typeface="+mj-ea"/>
                <a:sym typeface="+mn-ea"/>
              </a:rPr>
              <a:t>Anti-Recommendation</a:t>
            </a:r>
            <a:endParaRPr lang="x-none" altLang="en-US" sz="2800">
              <a:effectLst/>
              <a:latin typeface="+mj-ea"/>
              <a:sym typeface="+mn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/>
          </a:bodyPr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:id: xfczk2-037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:date: 2021-10-03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:medium: 水彩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30000"/>
              </a:lnSpc>
            </a:pPr>
            <a:endParaRPr lang="x-none" altLang="en-US" sz="20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5" name="Picture Placeholder 4" descr="IMG_20211003_231240__01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568190" y="0"/>
            <a:ext cx="45758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" y="1736090"/>
            <a:ext cx="2553970" cy="353314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:id: xfczk2-038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:size: 32k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:date: 2021-10-10</a:t>
            </a:r>
            <a:b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sz="1400" b="0">
                <a:effectLst/>
                <a:latin typeface="Iosevka" panose="02000509030000000004" charset="0"/>
                <a:cs typeface="Iosevka" panose="02000509030000000004" charset="0"/>
              </a:rPr>
              <a:t>:medium: 水彩 铅笔</a:t>
            </a:r>
            <a:endParaRPr sz="1400" b="0">
              <a:effectLst/>
              <a:latin typeface="Iosevka" panose="02000509030000000004" charset="0"/>
              <a:cs typeface="Iosevka" panose="020005090300000000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935" y="-15240"/>
            <a:ext cx="9036685" cy="199961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2800" b="1">
                <a:effectLst/>
                <a:latin typeface="+mj-ea"/>
                <a:sym typeface="+mn-ea"/>
              </a:rPr>
              <a:t>拥抱申请</a:t>
            </a:r>
            <a:endParaRPr lang="x-none" altLang="en-US" sz="2800" b="1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x-none" altLang="en-US" sz="2800" b="1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600">
                <a:effectLst/>
                <a:latin typeface="+mj-ea"/>
                <a:sym typeface="+mn-ea"/>
              </a:rPr>
              <a:t>路过的人啊，无论是谁，请抱一抱我。</a:t>
            </a:r>
            <a:endParaRPr lang="x-none" altLang="en-US" sz="1600">
              <a:effectLst/>
              <a:latin typeface="+mj-ea"/>
              <a:sym typeface="+mn-ea"/>
            </a:endParaRPr>
          </a:p>
        </p:txBody>
      </p:sp>
      <p:pic>
        <p:nvPicPr>
          <p:cNvPr id="3" name="Content Placeholder 2" descr="IMG_20211023_15563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42135" y="1771650"/>
            <a:ext cx="7301865" cy="508635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35" y="127000"/>
            <a:ext cx="4267835" cy="1600200"/>
          </a:xfrm>
        </p:spPr>
        <p:txBody>
          <a:bodyPr/>
          <a:p>
            <a:r>
              <a:rPr lang="x-none" altLang="en-US" sz="2800">
                <a:effectLst/>
                <a:latin typeface="+mj-ea"/>
                <a:sym typeface="+mn-ea"/>
              </a:rPr>
              <a:t>我失去种一朵玫瑰的耐心了，现在就要</a:t>
            </a:r>
            <a:endParaRPr lang="x-none" altLang="en-US" sz="2800">
              <a:effectLst/>
              <a:latin typeface="+mj-ea"/>
              <a:sym typeface="+mn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/>
          </a:bodyPr>
          <a:p>
            <a:pPr>
              <a:lnSpc>
                <a:spcPct val="80000"/>
              </a:lnSpc>
            </a:pP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:id: xfczk2-039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:date: 2021-10-12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>
                <a:latin typeface="Iosevka" panose="02000509030000000004" charset="0"/>
                <a:ea typeface="+mj-ea"/>
                <a:cs typeface="Iosevka" panose="02000509030000000004" charset="0"/>
              </a:rPr>
              <a:t>:medium: 水彩 铅笔</a:t>
            </a: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endParaRPr lang="x-none" altLang="en-US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3" name="Picture Placeholder 2" descr="IMG_20211023_155357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342765" y="14605"/>
            <a:ext cx="4801235" cy="684339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>
                <a:effectLst/>
              </a:rPr>
              <a:t>结语</a:t>
            </a:r>
            <a:endParaRPr lang="zh-CN" altLang="en-US" sz="4400">
              <a:effectLst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85775" y="1389380"/>
            <a:ext cx="7886700" cy="4787900"/>
          </a:xfrm>
        </p:spPr>
        <p:txBody>
          <a:bodyPr/>
          <a:p>
            <a:pPr marL="0" indent="0">
              <a:buNone/>
            </a:pPr>
            <a:r>
              <a:rPr lang="zh-CN" altLang="en-US">
                <a:sym typeface="+mn-ea"/>
              </a:rPr>
              <a:t>从上次交完作业（</a:t>
            </a:r>
            <a:r>
              <a:rPr lang="en-US" altLang="zh-CN">
                <a:sym typeface="+mn-ea"/>
              </a:rPr>
              <a:t>4 </a:t>
            </a:r>
            <a:r>
              <a:rPr lang="zh-CN" altLang="en-US">
                <a:sym typeface="+mn-ea"/>
              </a:rPr>
              <a:t>月）到现在，已经过了半年了。</a:t>
            </a:r>
            <a:endParaRPr lang="zh-CN" altLang="en-US">
              <a:sym typeface="+mn-ea"/>
            </a:endParaRPr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r>
              <a:rPr lang="zh-CN" altLang="en-US"/>
              <a:t>说是「找主题」，但我一直没找着，前后改了三次，最后才变成现在的「基本冲突」，我认为它还会变化。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「基本冲突」是心理学家卡伦·霍妮提出的一个概念，认为</a:t>
            </a:r>
            <a:r>
              <a:rPr lang="zh-CN" altLang="en-US" b="1"/>
              <a:t>两种完全冲突的态度在同一个人的共存</a:t>
            </a:r>
            <a:r>
              <a:rPr lang="zh-CN" altLang="en-US">
                <a:sym typeface="+mn-ea"/>
              </a:rPr>
              <a:t>（即基本冲突）</a:t>
            </a:r>
            <a:r>
              <a:rPr lang="zh-CN" altLang="en-US"/>
              <a:t>，导致了焦虑的出现，我深以为然。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r>
              <a:rPr lang="zh-CN" altLang="en-US"/>
              <a:t>作业画到一半的时候我又开始上班了，时间少了很多。以前让我总担心自己没有灵感，画不出东西，中间有很长一段时间也确实是这样的。但慢慢我又意识到了：只要我在生活着，灵感总是会有的。在意识到这点之后，我不再害怕</a:t>
            </a:r>
            <a:r>
              <a:rPr lang="zh-CN" altLang="en-US">
                <a:sym typeface="+mn-ea"/>
              </a:rPr>
              <a:t>自己</a:t>
            </a:r>
            <a:r>
              <a:rPr lang="zh-CN" altLang="en-US"/>
              <a:t>「</a:t>
            </a:r>
            <a:r>
              <a:rPr lang="zh-CN" altLang="en-US" b="1"/>
              <a:t>画不出比以前好的画</a:t>
            </a:r>
            <a:r>
              <a:rPr lang="zh-CN" altLang="en-US"/>
              <a:t>」。所以，即使只现在画了</a:t>
            </a:r>
            <a:r>
              <a:rPr lang="en-US" altLang="zh-CN"/>
              <a:t> 40 </a:t>
            </a:r>
            <a:r>
              <a:rPr lang="zh-CN" altLang="en-US"/>
              <a:t>张，我也觉得没问题，我觉得自己达到一个良好的状态了，可以试试下个阶段了。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en-US" altLang="zh-C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试解电车难题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:id: xfczk2-001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:date: 2021-04-19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:medium: 水彩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110000"/>
              </a:lnSpc>
            </a:pPr>
            <a:r>
              <a:rPr sz="1400">
                <a:latin typeface="Iosevka" panose="02000509030000000004" charset="0"/>
                <a:ea typeface="+mj-ea"/>
                <a:cs typeface="Iosevka" panose="02000509030000000004" charset="0"/>
              </a:rPr>
              <a:t>这里我描述一种荒诞，我解不开题，只能装傻了。</a:t>
            </a:r>
            <a:endParaRPr sz="14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7" name="Picture Placeholder 6" descr="IMG_20211023_152913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338955" y="0"/>
            <a:ext cx="4805045" cy="68802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" y="1736090"/>
            <a:ext cx="2553970" cy="353314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</a:rPr>
            </a:br>
            <a:br>
              <a:rPr lang="x-none" altLang="en-US" sz="180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:id: xfczk2-002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:date: 2021-04-21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:size: 32k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:medium: 水彩</a:t>
            </a:r>
            <a:endParaRPr lang="x-none" altLang="en-US" sz="1400" b="0">
              <a:solidFill>
                <a:schemeClr val="tx1"/>
              </a:solidFill>
              <a:effectLst/>
              <a:latin typeface="Iosevka" panose="02000509030000000004" charset="0"/>
              <a:cs typeface="Iosevka" panose="020005090300000000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2800" b="1">
                <a:effectLst/>
                <a:latin typeface="+mj-ea"/>
                <a:sym typeface="+mn-ea"/>
              </a:rPr>
              <a:t>HOW I LIVE</a:t>
            </a:r>
            <a:endParaRPr lang="x-none" altLang="en-US" sz="2800" b="1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我不善于休息，一直在不同的，互相重叠的上下文之间切换。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x-none" sz="1400">
                <a:latin typeface="+mn-ea"/>
              </a:rPr>
              <a:t>内耗</a:t>
            </a:r>
            <a:r>
              <a:rPr lang="x-none" altLang="en-US" sz="1400">
                <a:latin typeface="+mn-ea"/>
              </a:rPr>
              <a:t>非常大，有时会变得不是我自己。</a:t>
            </a:r>
            <a:endParaRPr lang="x-none" altLang="en-US" sz="1400">
              <a:latin typeface="+mn-ea"/>
            </a:endParaRPr>
          </a:p>
        </p:txBody>
      </p:sp>
      <p:pic>
        <p:nvPicPr>
          <p:cNvPr id="3" name="Content Placeholder 2" descr="IMG_20211023_15302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29105" y="1880235"/>
            <a:ext cx="7422515" cy="49777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" y="1736090"/>
            <a:ext cx="2553970" cy="353314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</a:rPr>
            </a:br>
            <a:br>
              <a:rPr lang="x-none" altLang="en-US" sz="180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:id: xfczk2-003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:date: 2021-04-27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:size: 32k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:medium: 水彩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endParaRPr lang="x-none" altLang="en-US" sz="1400" b="0">
              <a:solidFill>
                <a:schemeClr val="tx1"/>
              </a:solidFill>
              <a:effectLst/>
              <a:latin typeface="Iosevka" panose="02000509030000000004" charset="0"/>
              <a:cs typeface="Iosevka" panose="020005090300000000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2800" b="1">
                <a:effectLst/>
                <a:latin typeface="+mj-ea"/>
                <a:sym typeface="+mn-ea"/>
              </a:rPr>
              <a:t>疹子</a:t>
            </a:r>
            <a:endParaRPr lang="x-none" altLang="en-US" sz="2800" b="1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x-none" altLang="en-US" sz="2800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我觉得浑身不舒服，什么都不想画，草草应付了事。</a:t>
            </a:r>
            <a:endParaRPr lang="x-none" altLang="en-US" sz="1400">
              <a:latin typeface="+mn-ea"/>
            </a:endParaRPr>
          </a:p>
        </p:txBody>
      </p:sp>
      <p:pic>
        <p:nvPicPr>
          <p:cNvPr id="5" name="Content Placeholder 4" descr="IMG_20211023_15314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46580" y="1918970"/>
            <a:ext cx="7297420" cy="49390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" y="1736090"/>
            <a:ext cx="2553970" cy="353314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</a:rPr>
            </a:br>
            <a:br>
              <a:rPr lang="x-none" altLang="en-US" sz="180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:id: xfczk2-004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:date: 2021-05-02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:size: 32k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  <a:t>:medium: 水彩</a:t>
            </a:r>
            <a:br>
              <a:rPr lang="x-none" altLang="en-US" sz="1400" b="0">
                <a:solidFill>
                  <a:schemeClr val="tx1"/>
                </a:solidFill>
                <a:effectLst/>
                <a:latin typeface="Iosevka" panose="02000509030000000004" charset="0"/>
                <a:cs typeface="Iosevka" panose="02000509030000000004" charset="0"/>
              </a:rPr>
            </a:br>
            <a:endParaRPr lang="x-none" altLang="en-US" sz="1400" b="0">
              <a:solidFill>
                <a:schemeClr val="tx1"/>
              </a:solidFill>
              <a:effectLst/>
              <a:latin typeface="Iosevka" panose="02000509030000000004" charset="0"/>
              <a:cs typeface="Iosevka" panose="020005090300000000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 lnSpcReduction="10000"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2800" b="1">
                <a:effectLst/>
                <a:latin typeface="+mj-ea"/>
                <a:sym typeface="+mn-ea"/>
              </a:rPr>
              <a:t>冰川领航员</a:t>
            </a:r>
            <a:endParaRPr lang="x-none" altLang="en-US" sz="2800" b="1">
              <a:effectLst/>
              <a:latin typeface="+mj-ea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名字来自水星领航员 ，但没什么关系。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我小心翼翼地驾驶着自己，光看水面上的部分没有用，它们一定关联着更潜意识的，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更不愿意被看到的某些东西。</a:t>
            </a:r>
            <a:endParaRPr lang="x-none" altLang="en-US" sz="1400">
              <a:latin typeface="+mn-ea"/>
            </a:endParaRPr>
          </a:p>
        </p:txBody>
      </p:sp>
      <p:pic>
        <p:nvPicPr>
          <p:cNvPr id="3" name="Content Placeholder 2" descr="IMG_20211023_15325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13865" y="1794510"/>
            <a:ext cx="7430135" cy="50634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内窥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:id: xfczk2-005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:date: 2021-05-02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:size: 32k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:medium: 水彩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把视线插入自己身体里，我能窥见自己吗？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509030000000004" charset="0"/>
                <a:ea typeface="+mj-ea"/>
                <a:cs typeface="Iosevka" panose="02000509030000000004" charset="0"/>
              </a:rPr>
              <a:t>在一边忙着领航的情况下。</a:t>
            </a: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509030000000004" charset="0"/>
              <a:ea typeface="+mj-ea"/>
              <a:cs typeface="Iosevka" panose="02000509030000000004" charset="0"/>
            </a:endParaRPr>
          </a:p>
        </p:txBody>
      </p:sp>
      <p:pic>
        <p:nvPicPr>
          <p:cNvPr id="3" name="Picture Placeholder 2" descr="IMG_20211023_153414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531995" y="19685"/>
            <a:ext cx="4612005" cy="68383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5344</Words>
  <Application>WPS Presentation</Application>
  <PresentationFormat>宽屏</PresentationFormat>
  <Paragraphs>385</Paragraphs>
  <Slides>44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8" baseType="lpstr">
      <vt:lpstr>Arial</vt:lpstr>
      <vt:lpstr>宋体</vt:lpstr>
      <vt:lpstr>Wingdings</vt:lpstr>
      <vt:lpstr>Liberation Sans</vt:lpstr>
      <vt:lpstr>Iosevka</vt:lpstr>
      <vt:lpstr>Noto Sans CJK SC Black</vt:lpstr>
      <vt:lpstr>方正书宋_GBK</vt:lpstr>
      <vt:lpstr>Arial Black</vt:lpstr>
      <vt:lpstr>微软雅黑</vt:lpstr>
      <vt:lpstr>方正黑体_GBK</vt:lpstr>
      <vt:lpstr>宋体</vt:lpstr>
      <vt:lpstr>Arial Unicode MS</vt:lpstr>
      <vt:lpstr>Blobmoji</vt:lpstr>
      <vt:lpstr>Office Theme</vt:lpstr>
      <vt:lpstr>找主题</vt:lpstr>
      <vt:lpstr>基本冲突</vt:lpstr>
      <vt:lpstr>伪善与善</vt:lpstr>
      <vt:lpstr>PowerPoint 演示文稿</vt:lpstr>
      <vt:lpstr>试解电车难题</vt:lpstr>
      <vt:lpstr>   :id: xfczk2-002 :date: 2021-04-21 :size: 32k :medium: 水彩</vt:lpstr>
      <vt:lpstr>    :id: xfczk2-003 :date: 2021-04-27 :size: 32k :medium: 水彩 </vt:lpstr>
      <vt:lpstr>    :id: xfczk2-004 :date: 2021-05-02 :size: 32k :medium: 水彩 </vt:lpstr>
      <vt:lpstr>内窥</vt:lpstr>
      <vt:lpstr>     :id: xfczk2-006 :date: 2021-05-10 :size: 32k :medium: 水彩 </vt:lpstr>
      <vt:lpstr>剥离</vt:lpstr>
      <vt:lpstr>    :id: xfczk2-008 :date: 2021-05-23 :size: 32k :medium: 水彩</vt:lpstr>
      <vt:lpstr>意识流分析</vt:lpstr>
      <vt:lpstr>西西弗斯的一天</vt:lpstr>
      <vt:lpstr>Antihug</vt:lpstr>
      <vt:lpstr>我</vt:lpstr>
      <vt:lpstr>认识你自己</vt:lpstr>
      <vt:lpstr>    :id: xfczk2-014 :date: 2021-06-07 :size: 32k :medium: 水彩 色粉笔          铅笔</vt:lpstr>
      <vt:lpstr>忆江南小区的保安岗</vt:lpstr>
      <vt:lpstr>意识的纠集</vt:lpstr>
      <vt:lpstr>   :id: xfczk2-017 :date: 2021-06-15 :size: 32k :medium: 水彩</vt:lpstr>
      <vt:lpstr>自画像</vt:lpstr>
      <vt:lpstr>无题</vt:lpstr>
      <vt:lpstr>   :id: xfczk2-020 :date: 2021-06-24 :size: 8k :medium: 炭精粉</vt:lpstr>
      <vt:lpstr> :id: xfczk2-021 :date: 2021-06-25 :size: 8k :medium: 炭精粉</vt:lpstr>
      <vt:lpstr>吃了劳拉西泮后的自画像</vt:lpstr>
      <vt:lpstr>为往圣开绝路</vt:lpstr>
      <vt:lpstr>自画像</vt:lpstr>
      <vt:lpstr> :id: xfczk2-025 :size: 32k :date: 2021-08-03 :medium: 水彩</vt:lpstr>
      <vt:lpstr> :id: xfczk2-026 :size: 32k :date: 2021-08-10 :medium: 水彩</vt:lpstr>
      <vt:lpstr> :id: xfczk2-027 :size: 32k :date: 2021-08-15 :medium: 水彩</vt:lpstr>
      <vt:lpstr>模特</vt:lpstr>
      <vt:lpstr>无题</vt:lpstr>
      <vt:lpstr>葡萄糖体内循环</vt:lpstr>
      <vt:lpstr> :id: xfczk2-031 :size: 32k :date: 2021-08-24 :medium: 水彩</vt:lpstr>
      <vt:lpstr> :id: xfczk2-032 :size: 32k :date: 2021-08-31 :medium: 水彩 </vt:lpstr>
      <vt:lpstr> :id: xfczk2-033 :size: 32k :date: 2021-09-01 :medium: 水彩 </vt:lpstr>
      <vt:lpstr>换鞋</vt:lpstr>
      <vt:lpstr>换鞋</vt:lpstr>
      <vt:lpstr>:id: xfczk2-036 :size: 32k :date: 2021-09-24 :medium: 水彩 铅笔  </vt:lpstr>
      <vt:lpstr>Anti-Recommendation</vt:lpstr>
      <vt:lpstr>:id: xfczk2-038 :size: 32k :date: 2021-10-10 :medium: 水彩 铅笔</vt:lpstr>
      <vt:lpstr>我失去种一朵玫瑰的耐心了，现在就要</vt:lpstr>
      <vt:lpstr>结语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</dc:creator>
  <cp:lastModifiedBy>la</cp:lastModifiedBy>
  <cp:revision>116</cp:revision>
  <dcterms:created xsi:type="dcterms:W3CDTF">2021-10-27T01:25:51Z</dcterms:created>
  <dcterms:modified xsi:type="dcterms:W3CDTF">2021-10-27T01:25:51Z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1033-11.1.0.10702</vt:lpwstr>
  </property>
</Properties>
</file>